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2" d="100"/>
          <a:sy n="72" d="100"/>
        </p:scale>
        <p:origin x="5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Udoh" userId="41259ebf5d77eb2f" providerId="LiveId" clId="{5610BAAC-5652-4EF7-8D6A-5590F7E51B65}"/>
    <pc:docChg chg="modSld">
      <pc:chgData name="Paul Udoh" userId="41259ebf5d77eb2f" providerId="LiveId" clId="{5610BAAC-5652-4EF7-8D6A-5590F7E51B65}" dt="2025-01-12T11:55:24.396" v="0" actId="1076"/>
      <pc:docMkLst>
        <pc:docMk/>
      </pc:docMkLst>
      <pc:sldChg chg="modSp mod">
        <pc:chgData name="Paul Udoh" userId="41259ebf5d77eb2f" providerId="LiveId" clId="{5610BAAC-5652-4EF7-8D6A-5590F7E51B65}" dt="2025-01-12T11:55:24.396" v="0" actId="1076"/>
        <pc:sldMkLst>
          <pc:docMk/>
          <pc:sldMk cId="0" sldId="256"/>
        </pc:sldMkLst>
        <pc:spChg chg="mod">
          <ac:chgData name="Paul Udoh" userId="41259ebf5d77eb2f" providerId="LiveId" clId="{5610BAAC-5652-4EF7-8D6A-5590F7E51B65}" dt="2025-01-12T11:55:24.396" v="0" actId="1076"/>
          <ac:spMkLst>
            <pc:docMk/>
            <pc:sldMk cId="0" sldId="256"/>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730216"/>
            <a:ext cx="7468553" cy="2112050"/>
          </a:xfrm>
          <a:prstGeom prst="rect">
            <a:avLst/>
          </a:prstGeom>
          <a:noFill/>
        </p:spPr>
        <p:txBody>
          <a:bodyPr wrap="squar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Mitigating Gender-Based Violence in Nigeria: A Call for Action</a:t>
            </a:r>
            <a:endParaRPr lang="en-US" sz="4400" dirty="0"/>
          </a:p>
        </p:txBody>
      </p:sp>
      <p:sp>
        <p:nvSpPr>
          <p:cNvPr id="4" name="Text 1"/>
          <p:cNvSpPr/>
          <p:nvPr/>
        </p:nvSpPr>
        <p:spPr>
          <a:xfrm>
            <a:off x="917467" y="4782384"/>
            <a:ext cx="7468553" cy="2298144"/>
          </a:xfrm>
          <a:prstGeom prst="rect">
            <a:avLst/>
          </a:prstGeom>
          <a:noFill/>
        </p:spPr>
        <p:txBody>
          <a:bodyPr wrap="square" lIns="0" tIns="0" rIns="0" bIns="0" rtlCol="0" anchor="t"/>
          <a:lstStyle/>
          <a:p>
            <a:r>
              <a:rPr lang="en-US" sz="2000" b="1" dirty="0">
                <a:latin typeface="Source Sans Pro" panose="020F0502020204030204" pitchFamily="34" charset="0"/>
                <a:cs typeface="Times New Roman" panose="02020603050405020304" pitchFamily="18" charset="0"/>
              </a:rPr>
              <a:t>Dr. Rosemary Ogu</a:t>
            </a:r>
          </a:p>
          <a:p>
            <a:r>
              <a:rPr lang="en-US" sz="2000" dirty="0">
                <a:latin typeface="Source Sans Pro" panose="020F0502020204030204" pitchFamily="34" charset="0"/>
                <a:cs typeface="Times New Roman" panose="02020603050405020304" pitchFamily="18" charset="0"/>
              </a:rPr>
              <a:t>Professor of Obstetrics and Gynaecology</a:t>
            </a:r>
          </a:p>
          <a:p>
            <a:r>
              <a:rPr lang="en-US" sz="2000" dirty="0">
                <a:latin typeface="Source Sans Pro" panose="020F0502020204030204" pitchFamily="34" charset="0"/>
                <a:cs typeface="Times New Roman" panose="02020603050405020304" pitchFamily="18" charset="0"/>
              </a:rPr>
              <a:t>University of Port Harcourt</a:t>
            </a:r>
          </a:p>
          <a:p>
            <a:r>
              <a:rPr lang="en-US" sz="2000" dirty="0">
                <a:latin typeface="Source Sans Pro" panose="020F0502020204030204" pitchFamily="34" charset="0"/>
                <a:cs typeface="Times New Roman" panose="02020603050405020304" pitchFamily="18" charset="0"/>
              </a:rPr>
              <a:t>@ The 58</a:t>
            </a:r>
            <a:r>
              <a:rPr lang="en-US" sz="2000" baseline="30000" dirty="0">
                <a:latin typeface="Source Sans Pro" panose="020F0502020204030204" pitchFamily="34" charset="0"/>
                <a:cs typeface="Times New Roman" panose="02020603050405020304" pitchFamily="18" charset="0"/>
              </a:rPr>
              <a:t>th</a:t>
            </a:r>
            <a:r>
              <a:rPr lang="en-US" sz="2000" dirty="0">
                <a:latin typeface="Source Sans Pro" panose="020F0502020204030204" pitchFamily="34" charset="0"/>
                <a:cs typeface="Times New Roman" panose="02020603050405020304" pitchFamily="18" charset="0"/>
              </a:rPr>
              <a:t> Annual General Meeting/Scientific Conference, SOGON 2024</a:t>
            </a:r>
          </a:p>
          <a:p>
            <a:r>
              <a:rPr lang="en-US" sz="2000" dirty="0">
                <a:latin typeface="Source Sans Pro" panose="020F0502020204030204" pitchFamily="34" charset="0"/>
                <a:cs typeface="Times New Roman" panose="02020603050405020304" pitchFamily="18" charset="0"/>
              </a:rPr>
              <a:t>@ Uyo AKS Thursday, 28</a:t>
            </a:r>
            <a:r>
              <a:rPr lang="en-US" sz="2000" baseline="30000" dirty="0">
                <a:latin typeface="Source Sans Pro" panose="020F0502020204030204" pitchFamily="34" charset="0"/>
                <a:cs typeface="Times New Roman" panose="02020603050405020304" pitchFamily="18" charset="0"/>
              </a:rPr>
              <a:t>th</a:t>
            </a:r>
            <a:r>
              <a:rPr lang="en-US" sz="2000" dirty="0">
                <a:latin typeface="Source Sans Pro" panose="020F0502020204030204" pitchFamily="34" charset="0"/>
                <a:cs typeface="Times New Roman" panose="02020603050405020304" pitchFamily="18" charset="0"/>
              </a:rPr>
              <a:t> November,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58441"/>
            <a:ext cx="12731472"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The Role of Organizations, Private Sector, and Media</a:t>
            </a:r>
            <a:endParaRPr lang="en-US" sz="4400" dirty="0"/>
          </a:p>
        </p:txBody>
      </p:sp>
      <p:sp>
        <p:nvSpPr>
          <p:cNvPr id="3" name="Shape 1"/>
          <p:cNvSpPr/>
          <p:nvPr/>
        </p:nvSpPr>
        <p:spPr>
          <a:xfrm>
            <a:off x="837724" y="2310408"/>
            <a:ext cx="538520" cy="538520"/>
          </a:xfrm>
          <a:prstGeom prst="roundRect">
            <a:avLst>
              <a:gd name="adj" fmla="val 18670"/>
            </a:avLst>
          </a:prstGeom>
          <a:solidFill>
            <a:srgbClr val="F4D4F7"/>
          </a:solidFill>
          <a:ln w="7620">
            <a:solidFill>
              <a:srgbClr val="DABADD"/>
            </a:solidFill>
            <a:prstDash val="solid"/>
          </a:ln>
        </p:spPr>
      </p:sp>
      <p:sp>
        <p:nvSpPr>
          <p:cNvPr id="4" name="Text 2"/>
          <p:cNvSpPr/>
          <p:nvPr/>
        </p:nvSpPr>
        <p:spPr>
          <a:xfrm>
            <a:off x="1022509" y="2410658"/>
            <a:ext cx="168950" cy="337899"/>
          </a:xfrm>
          <a:prstGeom prst="rect">
            <a:avLst/>
          </a:prstGeom>
          <a:noFill/>
        </p:spPr>
        <p:txBody>
          <a:bodyPr wrap="none" lIns="0" tIns="0" rIns="0" bIns="0" rtlCol="0" anchor="t"/>
          <a:lstStyle/>
          <a:p>
            <a:pPr marL="0" indent="0" algn="ctr">
              <a:lnSpc>
                <a:spcPts val="2650"/>
              </a:lnSpc>
              <a:buNone/>
            </a:pPr>
            <a:r>
              <a:rPr lang="en-US" sz="2650" kern="0" spc="-53"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5" name="Text 3"/>
          <p:cNvSpPr/>
          <p:nvPr/>
        </p:nvSpPr>
        <p:spPr>
          <a:xfrm>
            <a:off x="1615559" y="2310408"/>
            <a:ext cx="3380899" cy="703898"/>
          </a:xfrm>
          <a:prstGeom prst="rect">
            <a:avLst/>
          </a:prstGeom>
          <a:noFill/>
        </p:spPr>
        <p:txBody>
          <a:bodyPr wrap="squar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Role of Organizations like MWAN</a:t>
            </a:r>
            <a:endParaRPr lang="en-US" sz="2200" b="1" dirty="0"/>
          </a:p>
        </p:txBody>
      </p:sp>
      <p:sp>
        <p:nvSpPr>
          <p:cNvPr id="6" name="Text 4"/>
          <p:cNvSpPr/>
          <p:nvPr/>
        </p:nvSpPr>
        <p:spPr>
          <a:xfrm>
            <a:off x="1615559" y="3157895"/>
            <a:ext cx="3380899" cy="4213265"/>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Organizations like the Medical Women's Association of Nigeria (MWAN) play a crucial role in advocating for survivor rights, pushing for policy reforms, and providing essential counseling, medical, and psychological care to GBV survivors. They also conduct impactful grassroots awareness campaigns to educate communities.</a:t>
            </a:r>
            <a:endParaRPr lang="en-US" sz="1850" dirty="0"/>
          </a:p>
        </p:txBody>
      </p:sp>
      <p:sp>
        <p:nvSpPr>
          <p:cNvPr id="7" name="Shape 5"/>
          <p:cNvSpPr/>
          <p:nvPr/>
        </p:nvSpPr>
        <p:spPr>
          <a:xfrm>
            <a:off x="5235773" y="2310408"/>
            <a:ext cx="538520" cy="538520"/>
          </a:xfrm>
          <a:prstGeom prst="roundRect">
            <a:avLst>
              <a:gd name="adj" fmla="val 18670"/>
            </a:avLst>
          </a:prstGeom>
          <a:solidFill>
            <a:srgbClr val="F4D4F7"/>
          </a:solidFill>
          <a:ln w="7620">
            <a:solidFill>
              <a:srgbClr val="DABADD"/>
            </a:solidFill>
            <a:prstDash val="solid"/>
          </a:ln>
        </p:spPr>
      </p:sp>
      <p:sp>
        <p:nvSpPr>
          <p:cNvPr id="8" name="Text 6"/>
          <p:cNvSpPr/>
          <p:nvPr/>
        </p:nvSpPr>
        <p:spPr>
          <a:xfrm>
            <a:off x="5420558" y="2410658"/>
            <a:ext cx="168950" cy="337899"/>
          </a:xfrm>
          <a:prstGeom prst="rect">
            <a:avLst/>
          </a:prstGeom>
          <a:noFill/>
        </p:spPr>
        <p:txBody>
          <a:bodyPr wrap="none" lIns="0" tIns="0" rIns="0" bIns="0" rtlCol="0" anchor="t"/>
          <a:lstStyle/>
          <a:p>
            <a:pPr marL="0" indent="0" algn="ctr">
              <a:lnSpc>
                <a:spcPts val="2650"/>
              </a:lnSpc>
              <a:buNone/>
            </a:pPr>
            <a:r>
              <a:rPr lang="en-US" sz="2650" kern="0" spc="-53"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9" name="Text 7"/>
          <p:cNvSpPr/>
          <p:nvPr/>
        </p:nvSpPr>
        <p:spPr>
          <a:xfrm>
            <a:off x="6013609" y="2310408"/>
            <a:ext cx="3058358" cy="351949"/>
          </a:xfrm>
          <a:prstGeom prst="rect">
            <a:avLst/>
          </a:prstGeom>
          <a:noFill/>
        </p:spPr>
        <p:txBody>
          <a:bodyPr wrap="non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Role of the Private Sector</a:t>
            </a:r>
            <a:endParaRPr lang="en-US" sz="2200" b="1" dirty="0"/>
          </a:p>
        </p:txBody>
      </p:sp>
      <p:sp>
        <p:nvSpPr>
          <p:cNvPr id="10" name="Text 8"/>
          <p:cNvSpPr/>
          <p:nvPr/>
        </p:nvSpPr>
        <p:spPr>
          <a:xfrm>
            <a:off x="6013609" y="2805946"/>
            <a:ext cx="3380899" cy="3447217"/>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The private sector can contribute significantly by funding shelters and GBV prevention programs, implementing robust workplace policies against harassment, and supporting the economic reintegration of survivors through job opportunities and training initiatives.</a:t>
            </a:r>
            <a:endParaRPr lang="en-US" sz="1850" dirty="0"/>
          </a:p>
        </p:txBody>
      </p:sp>
      <p:sp>
        <p:nvSpPr>
          <p:cNvPr id="11" name="Shape 9"/>
          <p:cNvSpPr/>
          <p:nvPr/>
        </p:nvSpPr>
        <p:spPr>
          <a:xfrm>
            <a:off x="9633823" y="2310408"/>
            <a:ext cx="538520" cy="538520"/>
          </a:xfrm>
          <a:prstGeom prst="roundRect">
            <a:avLst>
              <a:gd name="adj" fmla="val 18670"/>
            </a:avLst>
          </a:prstGeom>
          <a:solidFill>
            <a:srgbClr val="F4D4F7"/>
          </a:solidFill>
          <a:ln w="7620">
            <a:solidFill>
              <a:srgbClr val="DABADD"/>
            </a:solidFill>
            <a:prstDash val="solid"/>
          </a:ln>
        </p:spPr>
      </p:sp>
      <p:sp>
        <p:nvSpPr>
          <p:cNvPr id="12" name="Text 10"/>
          <p:cNvSpPr/>
          <p:nvPr/>
        </p:nvSpPr>
        <p:spPr>
          <a:xfrm>
            <a:off x="9818608" y="2410658"/>
            <a:ext cx="168950" cy="337899"/>
          </a:xfrm>
          <a:prstGeom prst="rect">
            <a:avLst/>
          </a:prstGeom>
          <a:noFill/>
        </p:spPr>
        <p:txBody>
          <a:bodyPr wrap="none" lIns="0" tIns="0" rIns="0" bIns="0" rtlCol="0" anchor="t"/>
          <a:lstStyle/>
          <a:p>
            <a:pPr marL="0" indent="0" algn="ctr">
              <a:lnSpc>
                <a:spcPts val="2650"/>
              </a:lnSpc>
              <a:buNone/>
            </a:pPr>
            <a:r>
              <a:rPr lang="en-US" sz="2650" kern="0" spc="-53"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3" name="Text 11"/>
          <p:cNvSpPr/>
          <p:nvPr/>
        </p:nvSpPr>
        <p:spPr>
          <a:xfrm>
            <a:off x="10411658" y="2310408"/>
            <a:ext cx="2816185" cy="351949"/>
          </a:xfrm>
          <a:prstGeom prst="rect">
            <a:avLst/>
          </a:prstGeom>
          <a:noFill/>
        </p:spPr>
        <p:txBody>
          <a:bodyPr wrap="non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Role of the Media</a:t>
            </a:r>
            <a:endParaRPr lang="en-US" sz="2200" b="1" dirty="0"/>
          </a:p>
        </p:txBody>
      </p:sp>
      <p:sp>
        <p:nvSpPr>
          <p:cNvPr id="14" name="Text 12"/>
          <p:cNvSpPr/>
          <p:nvPr/>
        </p:nvSpPr>
        <p:spPr>
          <a:xfrm>
            <a:off x="10411658" y="2805946"/>
            <a:ext cx="3380899" cy="3447217"/>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The media has a powerful platform to sensitize the public on GBV issues, report cases responsibly without victim-blaming, and showcase positive role models who are making a difference. Responsible media coverage can help shift social norms and attitudes.</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129070"/>
            <a:ext cx="10668000"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Economic Empowerment as GBV Mitigation</a:t>
            </a:r>
            <a:endParaRPr lang="en-US" sz="4400" dirty="0"/>
          </a:p>
        </p:txBody>
      </p:sp>
      <p:sp>
        <p:nvSpPr>
          <p:cNvPr id="3" name="Shape 1"/>
          <p:cNvSpPr/>
          <p:nvPr/>
        </p:nvSpPr>
        <p:spPr>
          <a:xfrm>
            <a:off x="837724" y="2311837"/>
            <a:ext cx="4158734" cy="4788575"/>
          </a:xfrm>
          <a:prstGeom prst="roundRect">
            <a:avLst>
              <a:gd name="adj" fmla="val 2418"/>
            </a:avLst>
          </a:prstGeom>
          <a:solidFill>
            <a:srgbClr val="F4D4F7"/>
          </a:solidFill>
          <a:ln w="7620">
            <a:solidFill>
              <a:srgbClr val="DABADD"/>
            </a:solidFill>
            <a:prstDash val="solid"/>
          </a:ln>
        </p:spPr>
      </p:sp>
      <p:sp>
        <p:nvSpPr>
          <p:cNvPr id="4" name="Text 2"/>
          <p:cNvSpPr/>
          <p:nvPr/>
        </p:nvSpPr>
        <p:spPr>
          <a:xfrm>
            <a:off x="1084659" y="2558772"/>
            <a:ext cx="2816185" cy="351949"/>
          </a:xfrm>
          <a:prstGeom prst="rect">
            <a:avLst/>
          </a:prstGeom>
          <a:noFill/>
        </p:spPr>
        <p:txBody>
          <a:bodyPr wrap="non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Vocational Training</a:t>
            </a:r>
            <a:endParaRPr lang="en-US" sz="2200" b="1" dirty="0"/>
          </a:p>
        </p:txBody>
      </p:sp>
      <p:sp>
        <p:nvSpPr>
          <p:cNvPr id="5" name="Text 3"/>
          <p:cNvSpPr/>
          <p:nvPr/>
        </p:nvSpPr>
        <p:spPr>
          <a:xfrm>
            <a:off x="1084659" y="3054310"/>
            <a:ext cx="3664863" cy="3064193"/>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Providing survivors with vocational and skill-based training empowers them with marketable abilities to become self-reliant and less economically dependent on their abusers. This fosters independence and reduces their vulnerability to further violence.</a:t>
            </a:r>
            <a:endParaRPr lang="en-US" sz="1850" dirty="0"/>
          </a:p>
        </p:txBody>
      </p:sp>
      <p:sp>
        <p:nvSpPr>
          <p:cNvPr id="6" name="Shape 4"/>
          <p:cNvSpPr/>
          <p:nvPr/>
        </p:nvSpPr>
        <p:spPr>
          <a:xfrm>
            <a:off x="5235773" y="2311837"/>
            <a:ext cx="4158734" cy="4788575"/>
          </a:xfrm>
          <a:prstGeom prst="roundRect">
            <a:avLst>
              <a:gd name="adj" fmla="val 2418"/>
            </a:avLst>
          </a:prstGeom>
          <a:solidFill>
            <a:srgbClr val="F4D4F7"/>
          </a:solidFill>
          <a:ln w="7620">
            <a:solidFill>
              <a:srgbClr val="DABADD"/>
            </a:solidFill>
            <a:prstDash val="solid"/>
          </a:ln>
        </p:spPr>
      </p:sp>
      <p:sp>
        <p:nvSpPr>
          <p:cNvPr id="7" name="Text 5"/>
          <p:cNvSpPr/>
          <p:nvPr/>
        </p:nvSpPr>
        <p:spPr>
          <a:xfrm>
            <a:off x="5482709" y="2558772"/>
            <a:ext cx="2816185" cy="351949"/>
          </a:xfrm>
          <a:prstGeom prst="rect">
            <a:avLst/>
          </a:prstGeom>
          <a:noFill/>
        </p:spPr>
        <p:txBody>
          <a:bodyPr wrap="non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Microcredit Access</a:t>
            </a:r>
            <a:endParaRPr lang="en-US" sz="2200" b="1" dirty="0"/>
          </a:p>
        </p:txBody>
      </p:sp>
      <p:sp>
        <p:nvSpPr>
          <p:cNvPr id="8" name="Text 6"/>
          <p:cNvSpPr/>
          <p:nvPr/>
        </p:nvSpPr>
        <p:spPr>
          <a:xfrm>
            <a:off x="5482709" y="3054310"/>
            <a:ext cx="3664863" cy="3064193"/>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Facilitating access to microcredit and small business loans enables survivors to start their own enterprises, build financial stability, and improve their economic standing. This economic empowerment is a crucial step in breaking the cycle of gender-based violence.</a:t>
            </a:r>
            <a:endParaRPr lang="en-US" sz="1850" dirty="0"/>
          </a:p>
        </p:txBody>
      </p:sp>
      <p:sp>
        <p:nvSpPr>
          <p:cNvPr id="9" name="Shape 7"/>
          <p:cNvSpPr/>
          <p:nvPr/>
        </p:nvSpPr>
        <p:spPr>
          <a:xfrm>
            <a:off x="9633823" y="2311837"/>
            <a:ext cx="4158734" cy="4788575"/>
          </a:xfrm>
          <a:prstGeom prst="roundRect">
            <a:avLst>
              <a:gd name="adj" fmla="val 2418"/>
            </a:avLst>
          </a:prstGeom>
          <a:solidFill>
            <a:srgbClr val="F4D4F7"/>
          </a:solidFill>
          <a:ln w="7620">
            <a:solidFill>
              <a:srgbClr val="DABADD"/>
            </a:solidFill>
            <a:prstDash val="solid"/>
          </a:ln>
        </p:spPr>
      </p:sp>
      <p:sp>
        <p:nvSpPr>
          <p:cNvPr id="10" name="Text 8"/>
          <p:cNvSpPr/>
          <p:nvPr/>
        </p:nvSpPr>
        <p:spPr>
          <a:xfrm>
            <a:off x="9880759" y="2558772"/>
            <a:ext cx="3664863" cy="703898"/>
          </a:xfrm>
          <a:prstGeom prst="rect">
            <a:avLst/>
          </a:prstGeom>
          <a:noFill/>
        </p:spPr>
        <p:txBody>
          <a:bodyPr wrap="squar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Reducing Economic Vulnerability</a:t>
            </a:r>
            <a:endParaRPr lang="en-US" sz="2200" b="1" dirty="0"/>
          </a:p>
        </p:txBody>
      </p:sp>
      <p:sp>
        <p:nvSpPr>
          <p:cNvPr id="11" name="Text 9"/>
          <p:cNvSpPr/>
          <p:nvPr/>
        </p:nvSpPr>
        <p:spPr>
          <a:xfrm>
            <a:off x="9880759" y="3406259"/>
            <a:ext cx="3664863" cy="3447217"/>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Addressing the underlying economic factors that make women more susceptible to gender-based violence, such as lack of employment opportunities and financial resources, is essential. Targeted interventions to improve women's economic standing can significantly mitigate their risk of experiencing violence.</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1530" y="637580"/>
            <a:ext cx="6482834" cy="681871"/>
          </a:xfrm>
          <a:prstGeom prst="rect">
            <a:avLst/>
          </a:prstGeom>
          <a:noFill/>
        </p:spPr>
        <p:txBody>
          <a:bodyPr wrap="none" lIns="0" tIns="0" rIns="0" bIns="0" rtlCol="0" anchor="t"/>
          <a:lstStyle/>
          <a:p>
            <a:pPr marL="0" indent="0">
              <a:lnSpc>
                <a:spcPts val="5350"/>
              </a:lnSpc>
              <a:buNone/>
            </a:pPr>
            <a:r>
              <a:rPr lang="en-US" sz="4250" kern="0" spc="-86" dirty="0">
                <a:solidFill>
                  <a:srgbClr val="D73AD7"/>
                </a:solidFill>
                <a:latin typeface="Source Serif Pro Semi Bold" pitchFamily="34" charset="0"/>
                <a:ea typeface="Source Serif Pro Semi Bold" pitchFamily="34" charset="-122"/>
                <a:cs typeface="Source Serif Pro Semi Bold" pitchFamily="34" charset="-120"/>
              </a:rPr>
              <a:t>Technology and Innovation</a:t>
            </a:r>
            <a:endParaRPr lang="en-US" sz="4250" dirty="0"/>
          </a:p>
        </p:txBody>
      </p:sp>
      <p:pic>
        <p:nvPicPr>
          <p:cNvPr id="3" name="Image 0" descr="preencoded.png"/>
          <p:cNvPicPr>
            <a:picLocks noChangeAspect="1"/>
          </p:cNvPicPr>
          <p:nvPr/>
        </p:nvPicPr>
        <p:blipFill>
          <a:blip r:embed="rId3"/>
          <a:stretch>
            <a:fillRect/>
          </a:stretch>
        </p:blipFill>
        <p:spPr>
          <a:xfrm>
            <a:off x="811530" y="1783080"/>
            <a:ext cx="4103846" cy="2536269"/>
          </a:xfrm>
          <a:prstGeom prst="rect">
            <a:avLst/>
          </a:prstGeom>
        </p:spPr>
      </p:pic>
      <p:sp>
        <p:nvSpPr>
          <p:cNvPr id="4" name="Text 1"/>
          <p:cNvSpPr/>
          <p:nvPr/>
        </p:nvSpPr>
        <p:spPr>
          <a:xfrm>
            <a:off x="811530" y="4609148"/>
            <a:ext cx="2727841" cy="340876"/>
          </a:xfrm>
          <a:prstGeom prst="rect">
            <a:avLst/>
          </a:prstGeom>
          <a:noFill/>
        </p:spPr>
        <p:txBody>
          <a:bodyPr wrap="none" lIns="0" tIns="0" rIns="0" bIns="0" rtlCol="0" anchor="t"/>
          <a:lstStyle/>
          <a:p>
            <a:pPr marL="0" indent="0" algn="l">
              <a:lnSpc>
                <a:spcPts val="2650"/>
              </a:lnSpc>
              <a:buNone/>
            </a:pPr>
            <a:r>
              <a:rPr lang="en-US" sz="2100" b="1" kern="0" spc="-43" dirty="0">
                <a:solidFill>
                  <a:srgbClr val="272525"/>
                </a:solidFill>
                <a:latin typeface="Source Serif Pro Semi Bold" pitchFamily="34" charset="0"/>
                <a:ea typeface="Source Serif Pro Semi Bold" pitchFamily="34" charset="-122"/>
                <a:cs typeface="Source Serif Pro Semi Bold" pitchFamily="34" charset="-120"/>
              </a:rPr>
              <a:t>GBV Reporting Apps</a:t>
            </a:r>
            <a:endParaRPr lang="en-US" sz="2100" b="1" dirty="0"/>
          </a:p>
        </p:txBody>
      </p:sp>
      <p:sp>
        <p:nvSpPr>
          <p:cNvPr id="5" name="Text 2"/>
          <p:cNvSpPr/>
          <p:nvPr/>
        </p:nvSpPr>
        <p:spPr>
          <a:xfrm>
            <a:off x="811530" y="5089088"/>
            <a:ext cx="4103846" cy="2596158"/>
          </a:xfrm>
          <a:prstGeom prst="rect">
            <a:avLst/>
          </a:prstGeom>
          <a:noFill/>
        </p:spPr>
        <p:txBody>
          <a:bodyPr wrap="square" lIns="0" tIns="0" rIns="0" bIns="0" rtlCol="0" anchor="t"/>
          <a:lstStyle/>
          <a:p>
            <a:pPr marL="0" indent="0" algn="l">
              <a:lnSpc>
                <a:spcPts val="2900"/>
              </a:lnSpc>
              <a:buNone/>
            </a:pPr>
            <a:r>
              <a:rPr lang="en-US" sz="1800" kern="0" spc="-37" dirty="0">
                <a:solidFill>
                  <a:srgbClr val="272525"/>
                </a:solidFill>
                <a:latin typeface="Source Sans Pro" panose="020F0502020204030204" pitchFamily="34" charset="0"/>
                <a:ea typeface="Source Sans Pro" pitchFamily="34" charset="-122"/>
                <a:cs typeface="Source Sans Pro" pitchFamily="34" charset="-120"/>
              </a:rPr>
              <a:t>Apps like GBVAlert provide a discreet and secure way for victims to report incidents of gender-based violence. These apps feature emergency call buttons, location tracking, and easy access to support resources, empowering women to seek help when they need it most.</a:t>
            </a:r>
            <a:endParaRPr lang="en-US" sz="1800" dirty="0"/>
          </a:p>
        </p:txBody>
      </p:sp>
      <p:pic>
        <p:nvPicPr>
          <p:cNvPr id="6" name="Image 1" descr="preencoded.png"/>
          <p:cNvPicPr>
            <a:picLocks noChangeAspect="1"/>
          </p:cNvPicPr>
          <p:nvPr/>
        </p:nvPicPr>
        <p:blipFill>
          <a:blip r:embed="rId4"/>
          <a:stretch>
            <a:fillRect/>
          </a:stretch>
        </p:blipFill>
        <p:spPr>
          <a:xfrm>
            <a:off x="5263158" y="1783080"/>
            <a:ext cx="4103965" cy="2536388"/>
          </a:xfrm>
          <a:prstGeom prst="rect">
            <a:avLst/>
          </a:prstGeom>
        </p:spPr>
      </p:pic>
      <p:sp>
        <p:nvSpPr>
          <p:cNvPr id="7" name="Text 3"/>
          <p:cNvSpPr/>
          <p:nvPr/>
        </p:nvSpPr>
        <p:spPr>
          <a:xfrm>
            <a:off x="5263158" y="4609267"/>
            <a:ext cx="2727841" cy="340876"/>
          </a:xfrm>
          <a:prstGeom prst="rect">
            <a:avLst/>
          </a:prstGeom>
          <a:noFill/>
        </p:spPr>
        <p:txBody>
          <a:bodyPr wrap="none" lIns="0" tIns="0" rIns="0" bIns="0" rtlCol="0" anchor="t"/>
          <a:lstStyle/>
          <a:p>
            <a:pPr marL="0" indent="0" algn="l">
              <a:lnSpc>
                <a:spcPts val="2650"/>
              </a:lnSpc>
              <a:buNone/>
            </a:pPr>
            <a:r>
              <a:rPr lang="en-US" sz="2100" b="1" kern="0" spc="-43" dirty="0">
                <a:solidFill>
                  <a:srgbClr val="272525"/>
                </a:solidFill>
                <a:latin typeface="Source Serif Pro Semi Bold" pitchFamily="34" charset="0"/>
                <a:ea typeface="Source Serif Pro Semi Bold" pitchFamily="34" charset="-122"/>
                <a:cs typeface="Source Serif Pro Semi Bold" pitchFamily="34" charset="-120"/>
              </a:rPr>
              <a:t>GBV Helplines</a:t>
            </a:r>
            <a:endParaRPr lang="en-US" sz="2100" b="1" dirty="0"/>
          </a:p>
        </p:txBody>
      </p:sp>
      <p:sp>
        <p:nvSpPr>
          <p:cNvPr id="8" name="Text 4"/>
          <p:cNvSpPr/>
          <p:nvPr/>
        </p:nvSpPr>
        <p:spPr>
          <a:xfrm>
            <a:off x="5263158" y="5089208"/>
            <a:ext cx="4103965" cy="2596158"/>
          </a:xfrm>
          <a:prstGeom prst="rect">
            <a:avLst/>
          </a:prstGeom>
          <a:noFill/>
        </p:spPr>
        <p:txBody>
          <a:bodyPr wrap="square" lIns="0" tIns="0" rIns="0" bIns="0" rtlCol="0" anchor="t"/>
          <a:lstStyle/>
          <a:p>
            <a:pPr marL="0" indent="0" algn="l">
              <a:lnSpc>
                <a:spcPts val="2900"/>
              </a:lnSpc>
              <a:buNone/>
            </a:pPr>
            <a:r>
              <a:rPr lang="en-US" sz="1800" kern="0" spc="-37" dirty="0">
                <a:solidFill>
                  <a:srgbClr val="272525"/>
                </a:solidFill>
                <a:latin typeface="Source Sans Pro" panose="020F0502020204030204" pitchFamily="34" charset="0"/>
                <a:ea typeface="Source Sans Pro" pitchFamily="34" charset="-122"/>
                <a:cs typeface="Source Sans Pro" pitchFamily="34" charset="-120"/>
              </a:rPr>
              <a:t>Toll-free helplines offer immediate support and counseling for victims of gender-based violence. These services provide a vital lifeline, connecting those in need with trained professionals who can offer guidance, resources, and referrals to local support services.</a:t>
            </a:r>
            <a:endParaRPr lang="en-US" sz="1800" dirty="0"/>
          </a:p>
        </p:txBody>
      </p:sp>
      <p:pic>
        <p:nvPicPr>
          <p:cNvPr id="9" name="Image 2" descr="preencoded.png"/>
          <p:cNvPicPr>
            <a:picLocks noChangeAspect="1"/>
          </p:cNvPicPr>
          <p:nvPr/>
        </p:nvPicPr>
        <p:blipFill>
          <a:blip r:embed="rId5"/>
          <a:stretch>
            <a:fillRect/>
          </a:stretch>
        </p:blipFill>
        <p:spPr>
          <a:xfrm>
            <a:off x="9714905" y="1783080"/>
            <a:ext cx="4103846" cy="2536269"/>
          </a:xfrm>
          <a:prstGeom prst="rect">
            <a:avLst/>
          </a:prstGeom>
        </p:spPr>
      </p:pic>
      <p:sp>
        <p:nvSpPr>
          <p:cNvPr id="10" name="Text 5"/>
          <p:cNvSpPr/>
          <p:nvPr/>
        </p:nvSpPr>
        <p:spPr>
          <a:xfrm>
            <a:off x="9714905" y="4609148"/>
            <a:ext cx="2727841" cy="340876"/>
          </a:xfrm>
          <a:prstGeom prst="rect">
            <a:avLst/>
          </a:prstGeom>
          <a:noFill/>
        </p:spPr>
        <p:txBody>
          <a:bodyPr wrap="none" lIns="0" tIns="0" rIns="0" bIns="0" rtlCol="0" anchor="t"/>
          <a:lstStyle/>
          <a:p>
            <a:pPr marL="0" indent="0" algn="l">
              <a:lnSpc>
                <a:spcPts val="2650"/>
              </a:lnSpc>
              <a:buNone/>
            </a:pPr>
            <a:r>
              <a:rPr lang="en-US" sz="2100" b="1" kern="0" spc="-43" dirty="0">
                <a:solidFill>
                  <a:srgbClr val="272525"/>
                </a:solidFill>
                <a:latin typeface="Source Serif Pro Semi Bold" pitchFamily="34" charset="0"/>
                <a:ea typeface="Source Serif Pro Semi Bold" pitchFamily="34" charset="-122"/>
                <a:cs typeface="Source Serif Pro Semi Bold" pitchFamily="34" charset="-120"/>
              </a:rPr>
              <a:t>Data-Driven Insights</a:t>
            </a:r>
            <a:endParaRPr lang="en-US" sz="2100" b="1" dirty="0"/>
          </a:p>
        </p:txBody>
      </p:sp>
      <p:sp>
        <p:nvSpPr>
          <p:cNvPr id="11" name="Text 6"/>
          <p:cNvSpPr/>
          <p:nvPr/>
        </p:nvSpPr>
        <p:spPr>
          <a:xfrm>
            <a:off x="9714905" y="5089088"/>
            <a:ext cx="4103846" cy="2596158"/>
          </a:xfrm>
          <a:prstGeom prst="rect">
            <a:avLst/>
          </a:prstGeom>
          <a:noFill/>
        </p:spPr>
        <p:txBody>
          <a:bodyPr wrap="square" lIns="0" tIns="0" rIns="0" bIns="0" rtlCol="0" anchor="t"/>
          <a:lstStyle/>
          <a:p>
            <a:pPr marL="0" indent="0" algn="l">
              <a:lnSpc>
                <a:spcPts val="2900"/>
              </a:lnSpc>
              <a:buNone/>
            </a:pPr>
            <a:r>
              <a:rPr lang="en-US" sz="1800" kern="0" spc="-37" dirty="0">
                <a:solidFill>
                  <a:srgbClr val="272525"/>
                </a:solidFill>
                <a:latin typeface="Source Sans Pro" panose="020F0502020204030204" pitchFamily="34" charset="0"/>
                <a:ea typeface="Source Sans Pro" pitchFamily="34" charset="-122"/>
                <a:cs typeface="Source Sans Pro" pitchFamily="34" charset="-120"/>
              </a:rPr>
              <a:t>By leveraging big data and analytics, organizations can identify GBV hotspots and emerging trends, enabling a more targeted and responsive approach to prevention and intervention. This data-driven approach helps ensure resources are allocated where they are needed most.</a:t>
            </a:r>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1514" y="537091"/>
            <a:ext cx="4581644" cy="572691"/>
          </a:xfrm>
          <a:prstGeom prst="rect">
            <a:avLst/>
          </a:prstGeom>
          <a:noFill/>
        </p:spPr>
        <p:txBody>
          <a:bodyPr wrap="none" lIns="0" tIns="0" rIns="0" bIns="0" rtlCol="0" anchor="t"/>
          <a:lstStyle/>
          <a:p>
            <a:pPr marL="0" indent="0">
              <a:lnSpc>
                <a:spcPts val="4500"/>
              </a:lnSpc>
              <a:buNone/>
            </a:pPr>
            <a:r>
              <a:rPr lang="en-US" sz="3600" kern="0" spc="-72" dirty="0">
                <a:solidFill>
                  <a:srgbClr val="D73AD7"/>
                </a:solidFill>
                <a:latin typeface="Source Serif Pro Semi Bold" pitchFamily="34" charset="0"/>
                <a:ea typeface="Source Serif Pro Semi Bold" pitchFamily="34" charset="-122"/>
                <a:cs typeface="Source Serif Pro Semi Bold" pitchFamily="34" charset="-120"/>
              </a:rPr>
              <a:t>Case Studies</a:t>
            </a:r>
            <a:endParaRPr lang="en-US" sz="3600" dirty="0"/>
          </a:p>
        </p:txBody>
      </p:sp>
      <p:pic>
        <p:nvPicPr>
          <p:cNvPr id="4" name="Image 1" descr="preencoded.png"/>
          <p:cNvPicPr>
            <a:picLocks noChangeAspect="1"/>
          </p:cNvPicPr>
          <p:nvPr/>
        </p:nvPicPr>
        <p:blipFill>
          <a:blip r:embed="rId4"/>
          <a:stretch>
            <a:fillRect/>
          </a:stretch>
        </p:blipFill>
        <p:spPr>
          <a:xfrm>
            <a:off x="681514" y="1401842"/>
            <a:ext cx="486727" cy="486728"/>
          </a:xfrm>
          <a:prstGeom prst="rect">
            <a:avLst/>
          </a:prstGeom>
        </p:spPr>
      </p:pic>
      <p:sp>
        <p:nvSpPr>
          <p:cNvPr id="5" name="Text 1"/>
          <p:cNvSpPr/>
          <p:nvPr/>
        </p:nvSpPr>
        <p:spPr>
          <a:xfrm>
            <a:off x="681355" y="2069465"/>
            <a:ext cx="2332355" cy="300355"/>
          </a:xfrm>
          <a:prstGeom prst="rect">
            <a:avLst/>
          </a:prstGeom>
          <a:noFill/>
        </p:spPr>
        <p:txBody>
          <a:bodyPr wrap="none" lIns="0" tIns="0" rIns="0" bIns="0" rtlCol="0" anchor="t"/>
          <a:lstStyle/>
          <a:p>
            <a:pPr marL="0" indent="0" algn="l">
              <a:lnSpc>
                <a:spcPts val="2250"/>
              </a:lnSpc>
              <a:buNone/>
            </a:pPr>
            <a:r>
              <a:rPr lang="en-US" sz="1800" b="1" kern="0" spc="-36" dirty="0">
                <a:solidFill>
                  <a:srgbClr val="272525"/>
                </a:solidFill>
                <a:latin typeface="Source Serif Pro Semi Bold" pitchFamily="34" charset="0"/>
                <a:ea typeface="Source Serif Pro Semi Bold" pitchFamily="34" charset="-122"/>
                <a:cs typeface="Source Serif Pro Semi Bold" pitchFamily="34" charset="-120"/>
              </a:rPr>
              <a:t>MWAN;  FIDA, WARIF; Mirabel Centre, Nigeria</a:t>
            </a:r>
            <a:endParaRPr lang="en-US" sz="1800" b="1" dirty="0"/>
          </a:p>
        </p:txBody>
      </p:sp>
      <p:sp>
        <p:nvSpPr>
          <p:cNvPr id="6" name="Text 2"/>
          <p:cNvSpPr/>
          <p:nvPr/>
        </p:nvSpPr>
        <p:spPr>
          <a:xfrm>
            <a:off x="681514" y="2486382"/>
            <a:ext cx="7780973" cy="622935"/>
          </a:xfrm>
          <a:prstGeom prst="rect">
            <a:avLst/>
          </a:prstGeom>
          <a:noFill/>
        </p:spPr>
        <p:txBody>
          <a:bodyPr wrap="square" lIns="0" tIns="0" rIns="0" bIns="0" rtlCol="0" anchor="t"/>
          <a:lstStyle/>
          <a:p>
            <a:pPr marL="0" indent="0" algn="l">
              <a:lnSpc>
                <a:spcPts val="2450"/>
              </a:lnSpc>
              <a:buNone/>
            </a:pPr>
            <a:r>
              <a:rPr lang="en-US" sz="1500" kern="0" spc="-31" dirty="0">
                <a:solidFill>
                  <a:srgbClr val="272525"/>
                </a:solidFill>
                <a:latin typeface="Source Sans Pro" panose="020F0502020204030204" pitchFamily="34" charset="0"/>
                <a:ea typeface="Source Sans Pro" pitchFamily="34" charset="-122"/>
                <a:cs typeface="Source Sans Pro" pitchFamily="34" charset="-120"/>
              </a:rPr>
              <a:t>These organizations in Nigeria offers free services such as psychosocial  Support, medical, legal , counseling to GBV survivors through phone, online, and in-person support. Their helpline number is 08155770000.</a:t>
            </a:r>
            <a:endParaRPr lang="en-US" sz="1500" dirty="0"/>
          </a:p>
        </p:txBody>
      </p:sp>
      <p:pic>
        <p:nvPicPr>
          <p:cNvPr id="7" name="Image 2" descr="preencoded.png"/>
          <p:cNvPicPr>
            <a:picLocks noChangeAspect="1"/>
          </p:cNvPicPr>
          <p:nvPr/>
        </p:nvPicPr>
        <p:blipFill>
          <a:blip r:embed="rId5"/>
          <a:stretch>
            <a:fillRect/>
          </a:stretch>
        </p:blipFill>
        <p:spPr>
          <a:xfrm>
            <a:off x="681514" y="3693438"/>
            <a:ext cx="486727" cy="486728"/>
          </a:xfrm>
          <a:prstGeom prst="rect">
            <a:avLst/>
          </a:prstGeom>
        </p:spPr>
      </p:pic>
      <p:sp>
        <p:nvSpPr>
          <p:cNvPr id="8" name="Text 3"/>
          <p:cNvSpPr/>
          <p:nvPr/>
        </p:nvSpPr>
        <p:spPr>
          <a:xfrm>
            <a:off x="681514" y="4374832"/>
            <a:ext cx="3791069" cy="286345"/>
          </a:xfrm>
          <a:prstGeom prst="rect">
            <a:avLst/>
          </a:prstGeom>
          <a:noFill/>
        </p:spPr>
        <p:txBody>
          <a:bodyPr wrap="none" lIns="0" tIns="0" rIns="0" bIns="0" rtlCol="0" anchor="t"/>
          <a:lstStyle/>
          <a:p>
            <a:pPr marL="0" indent="0" algn="l">
              <a:lnSpc>
                <a:spcPts val="2250"/>
              </a:lnSpc>
              <a:buNone/>
            </a:pPr>
            <a:r>
              <a:rPr lang="en-US" sz="1800" b="1" kern="0" spc="-36" dirty="0">
                <a:solidFill>
                  <a:srgbClr val="272525"/>
                </a:solidFill>
                <a:latin typeface="Source Serif Pro Semi Bold" pitchFamily="34" charset="0"/>
                <a:ea typeface="Source Serif Pro Semi Bold" pitchFamily="34" charset="-122"/>
                <a:cs typeface="Source Serif Pro Semi Bold" pitchFamily="34" charset="-120"/>
              </a:rPr>
              <a:t>Thuthuzela Care Centres, South Africa</a:t>
            </a:r>
            <a:endParaRPr lang="en-US" sz="1800" b="1" dirty="0"/>
          </a:p>
        </p:txBody>
      </p:sp>
      <p:sp>
        <p:nvSpPr>
          <p:cNvPr id="9" name="Text 4"/>
          <p:cNvSpPr/>
          <p:nvPr/>
        </p:nvSpPr>
        <p:spPr>
          <a:xfrm>
            <a:off x="681514" y="4777978"/>
            <a:ext cx="7780973" cy="622935"/>
          </a:xfrm>
          <a:prstGeom prst="rect">
            <a:avLst/>
          </a:prstGeom>
          <a:noFill/>
        </p:spPr>
        <p:txBody>
          <a:bodyPr wrap="square" lIns="0" tIns="0" rIns="0" bIns="0" rtlCol="0" anchor="t"/>
          <a:lstStyle/>
          <a:p>
            <a:pPr marL="0" indent="0" algn="l">
              <a:lnSpc>
                <a:spcPts val="2450"/>
              </a:lnSpc>
              <a:buNone/>
            </a:pPr>
            <a:r>
              <a:rPr lang="en-US" sz="1500" kern="0" spc="-31" dirty="0">
                <a:solidFill>
                  <a:srgbClr val="272525"/>
                </a:solidFill>
                <a:latin typeface="Source Sans Pro" panose="020F0502020204030204" pitchFamily="34" charset="0"/>
                <a:ea typeface="Source Sans Pro" pitchFamily="34" charset="-122"/>
                <a:cs typeface="Source Sans Pro" pitchFamily="34" charset="-120"/>
              </a:rPr>
              <a:t>Thuthuzela Care Centres in South Africa integrate medical, legal, and psychological support for GBV survivors, providing a comprehensive approach to care.</a:t>
            </a:r>
            <a:endParaRPr lang="en-US" sz="1500" dirty="0"/>
          </a:p>
        </p:txBody>
      </p:sp>
      <p:pic>
        <p:nvPicPr>
          <p:cNvPr id="10" name="Image 3" descr="preencoded.png"/>
          <p:cNvPicPr>
            <a:picLocks noChangeAspect="1"/>
          </p:cNvPicPr>
          <p:nvPr/>
        </p:nvPicPr>
        <p:blipFill>
          <a:blip r:embed="rId6"/>
          <a:stretch>
            <a:fillRect/>
          </a:stretch>
        </p:blipFill>
        <p:spPr>
          <a:xfrm>
            <a:off x="681514" y="5985034"/>
            <a:ext cx="486727" cy="486728"/>
          </a:xfrm>
          <a:prstGeom prst="rect">
            <a:avLst/>
          </a:prstGeom>
        </p:spPr>
      </p:pic>
      <p:sp>
        <p:nvSpPr>
          <p:cNvPr id="11" name="Text 5"/>
          <p:cNvSpPr/>
          <p:nvPr/>
        </p:nvSpPr>
        <p:spPr>
          <a:xfrm>
            <a:off x="681514" y="6666428"/>
            <a:ext cx="2290763" cy="286345"/>
          </a:xfrm>
          <a:prstGeom prst="rect">
            <a:avLst/>
          </a:prstGeom>
          <a:noFill/>
        </p:spPr>
        <p:txBody>
          <a:bodyPr wrap="none" lIns="0" tIns="0" rIns="0" bIns="0" rtlCol="0" anchor="t"/>
          <a:lstStyle/>
          <a:p>
            <a:pPr marL="0" indent="0" algn="l">
              <a:lnSpc>
                <a:spcPts val="2250"/>
              </a:lnSpc>
              <a:buNone/>
            </a:pPr>
            <a:r>
              <a:rPr lang="en-US" sz="1800" b="1" kern="0" spc="-36" dirty="0">
                <a:solidFill>
                  <a:srgbClr val="272525"/>
                </a:solidFill>
                <a:latin typeface="Source Serif Pro Semi Bold" pitchFamily="34" charset="0"/>
                <a:ea typeface="Source Serif Pro Semi Bold" pitchFamily="34" charset="-122"/>
                <a:cs typeface="Source Serif Pro Semi Bold" pitchFamily="34" charset="-120"/>
              </a:rPr>
              <a:t>Key Lessons</a:t>
            </a:r>
            <a:endParaRPr lang="en-US" sz="1800" b="1" dirty="0"/>
          </a:p>
        </p:txBody>
      </p:sp>
      <p:sp>
        <p:nvSpPr>
          <p:cNvPr id="12" name="Text 6"/>
          <p:cNvSpPr/>
          <p:nvPr/>
        </p:nvSpPr>
        <p:spPr>
          <a:xfrm>
            <a:off x="681514" y="7069574"/>
            <a:ext cx="7780973" cy="622935"/>
          </a:xfrm>
          <a:prstGeom prst="rect">
            <a:avLst/>
          </a:prstGeom>
          <a:noFill/>
        </p:spPr>
        <p:txBody>
          <a:bodyPr wrap="square" lIns="0" tIns="0" rIns="0" bIns="0" rtlCol="0" anchor="t"/>
          <a:lstStyle/>
          <a:p>
            <a:pPr marL="0" indent="0" algn="l">
              <a:lnSpc>
                <a:spcPts val="2450"/>
              </a:lnSpc>
              <a:buNone/>
            </a:pPr>
            <a:r>
              <a:rPr lang="en-US" sz="1500" kern="0" spc="-31" dirty="0">
                <a:solidFill>
                  <a:srgbClr val="272525"/>
                </a:solidFill>
                <a:latin typeface="Source Sans Pro" panose="020F0502020204030204" pitchFamily="34" charset="0"/>
                <a:ea typeface="Source Sans Pro" pitchFamily="34" charset="-122"/>
                <a:cs typeface="Source Sans Pro" pitchFamily="34" charset="-120"/>
              </a:rPr>
              <a:t>The case studies highlight the critical importance of community participation and multi-sector collaboration in effectively mitigating gender-based violence.</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7795" y="537091"/>
            <a:ext cx="6029563" cy="572691"/>
          </a:xfrm>
          <a:prstGeom prst="rect">
            <a:avLst/>
          </a:prstGeom>
          <a:noFill/>
        </p:spPr>
        <p:txBody>
          <a:bodyPr wrap="none" lIns="0" tIns="0" rIns="0" bIns="0" rtlCol="0" anchor="t"/>
          <a:lstStyle/>
          <a:p>
            <a:pPr marL="0" indent="0">
              <a:lnSpc>
                <a:spcPts val="4500"/>
              </a:lnSpc>
              <a:buNone/>
            </a:pPr>
            <a:r>
              <a:rPr lang="en-US" sz="3600" kern="0" spc="-72" dirty="0">
                <a:solidFill>
                  <a:srgbClr val="D73AD7"/>
                </a:solidFill>
                <a:latin typeface="Source Serif Pro Semi Bold" pitchFamily="34" charset="0"/>
                <a:ea typeface="Source Serif Pro Semi Bold" pitchFamily="34" charset="-122"/>
                <a:cs typeface="Source Serif Pro Semi Bold" pitchFamily="34" charset="-120"/>
              </a:rPr>
              <a:t>Challenges in Implementation</a:t>
            </a:r>
            <a:endParaRPr lang="en-US" sz="3600" dirty="0"/>
          </a:p>
        </p:txBody>
      </p:sp>
      <p:pic>
        <p:nvPicPr>
          <p:cNvPr id="4" name="Image 1" descr="preencoded.png"/>
          <p:cNvPicPr>
            <a:picLocks noChangeAspect="1"/>
          </p:cNvPicPr>
          <p:nvPr/>
        </p:nvPicPr>
        <p:blipFill>
          <a:blip r:embed="rId4"/>
          <a:stretch>
            <a:fillRect/>
          </a:stretch>
        </p:blipFill>
        <p:spPr>
          <a:xfrm>
            <a:off x="6167795" y="1401842"/>
            <a:ext cx="486727" cy="486728"/>
          </a:xfrm>
          <a:prstGeom prst="rect">
            <a:avLst/>
          </a:prstGeom>
        </p:spPr>
      </p:pic>
      <p:sp>
        <p:nvSpPr>
          <p:cNvPr id="5" name="Text 1"/>
          <p:cNvSpPr/>
          <p:nvPr/>
        </p:nvSpPr>
        <p:spPr>
          <a:xfrm>
            <a:off x="6167795" y="2083237"/>
            <a:ext cx="2290643" cy="286345"/>
          </a:xfrm>
          <a:prstGeom prst="rect">
            <a:avLst/>
          </a:prstGeom>
          <a:noFill/>
        </p:spPr>
        <p:txBody>
          <a:bodyPr wrap="none" lIns="0" tIns="0" rIns="0" bIns="0" rtlCol="0" anchor="t"/>
          <a:lstStyle/>
          <a:p>
            <a:pPr marL="0" indent="0" algn="l">
              <a:lnSpc>
                <a:spcPts val="2250"/>
              </a:lnSpc>
              <a:buNone/>
            </a:pPr>
            <a:r>
              <a:rPr lang="en-US" sz="1800" b="1" kern="0" spc="-36" dirty="0">
                <a:solidFill>
                  <a:srgbClr val="272525"/>
                </a:solidFill>
                <a:latin typeface="Source Serif Pro Semi Bold" pitchFamily="34" charset="0"/>
                <a:ea typeface="Source Serif Pro Semi Bold" pitchFamily="34" charset="-122"/>
                <a:cs typeface="Source Serif Pro Semi Bold" pitchFamily="34" charset="-120"/>
              </a:rPr>
              <a:t>Inadequate Funding</a:t>
            </a:r>
            <a:endParaRPr lang="en-US" sz="1800" b="1" dirty="0"/>
          </a:p>
        </p:txBody>
      </p:sp>
      <p:sp>
        <p:nvSpPr>
          <p:cNvPr id="6" name="Text 2"/>
          <p:cNvSpPr/>
          <p:nvPr/>
        </p:nvSpPr>
        <p:spPr>
          <a:xfrm>
            <a:off x="6167795" y="2486382"/>
            <a:ext cx="7781211" cy="622935"/>
          </a:xfrm>
          <a:prstGeom prst="rect">
            <a:avLst/>
          </a:prstGeom>
          <a:noFill/>
        </p:spPr>
        <p:txBody>
          <a:bodyPr wrap="square" lIns="0" tIns="0" rIns="0" bIns="0" rtlCol="0" anchor="t"/>
          <a:lstStyle/>
          <a:p>
            <a:pPr marL="0" indent="0" algn="l">
              <a:lnSpc>
                <a:spcPts val="2450"/>
              </a:lnSpc>
              <a:buNone/>
            </a:pPr>
            <a:r>
              <a:rPr lang="en-US" sz="1500" kern="0" spc="-31" dirty="0">
                <a:solidFill>
                  <a:srgbClr val="272525"/>
                </a:solidFill>
                <a:latin typeface="Source Sans Pro" panose="020F0502020204030204" pitchFamily="34" charset="0"/>
                <a:ea typeface="Source Sans Pro" pitchFamily="34" charset="-122"/>
                <a:cs typeface="Source Sans Pro" pitchFamily="34" charset="-120"/>
              </a:rPr>
              <a:t>GBV programs often lack sufficient and sustained funding, hindering their ability to reach and support those in need effectively.</a:t>
            </a:r>
            <a:endParaRPr lang="en-US" sz="1500" dirty="0"/>
          </a:p>
        </p:txBody>
      </p:sp>
      <p:pic>
        <p:nvPicPr>
          <p:cNvPr id="7" name="Image 2" descr="preencoded.png"/>
          <p:cNvPicPr>
            <a:picLocks noChangeAspect="1"/>
          </p:cNvPicPr>
          <p:nvPr/>
        </p:nvPicPr>
        <p:blipFill>
          <a:blip r:embed="rId5"/>
          <a:stretch>
            <a:fillRect/>
          </a:stretch>
        </p:blipFill>
        <p:spPr>
          <a:xfrm>
            <a:off x="6167795" y="3693438"/>
            <a:ext cx="486727" cy="486728"/>
          </a:xfrm>
          <a:prstGeom prst="rect">
            <a:avLst/>
          </a:prstGeom>
        </p:spPr>
      </p:pic>
      <p:sp>
        <p:nvSpPr>
          <p:cNvPr id="8" name="Text 3"/>
          <p:cNvSpPr/>
          <p:nvPr/>
        </p:nvSpPr>
        <p:spPr>
          <a:xfrm>
            <a:off x="6167795" y="4374832"/>
            <a:ext cx="2290643" cy="286345"/>
          </a:xfrm>
          <a:prstGeom prst="rect">
            <a:avLst/>
          </a:prstGeom>
          <a:noFill/>
        </p:spPr>
        <p:txBody>
          <a:bodyPr wrap="none" lIns="0" tIns="0" rIns="0" bIns="0" rtlCol="0" anchor="t"/>
          <a:lstStyle/>
          <a:p>
            <a:pPr marL="0" indent="0" algn="l">
              <a:lnSpc>
                <a:spcPts val="2250"/>
              </a:lnSpc>
              <a:buNone/>
            </a:pPr>
            <a:r>
              <a:rPr lang="en-US" sz="1800" b="1" kern="0" spc="-36" dirty="0">
                <a:solidFill>
                  <a:srgbClr val="272525"/>
                </a:solidFill>
                <a:latin typeface="Source Serif Pro Semi Bold" pitchFamily="34" charset="0"/>
                <a:ea typeface="Source Serif Pro Semi Bold" pitchFamily="34" charset="-122"/>
                <a:cs typeface="Source Serif Pro Semi Bold" pitchFamily="34" charset="-120"/>
              </a:rPr>
              <a:t>Lack of Coordination</a:t>
            </a:r>
            <a:endParaRPr lang="en-US" sz="1800" b="1" dirty="0"/>
          </a:p>
        </p:txBody>
      </p:sp>
      <p:sp>
        <p:nvSpPr>
          <p:cNvPr id="9" name="Text 4"/>
          <p:cNvSpPr/>
          <p:nvPr/>
        </p:nvSpPr>
        <p:spPr>
          <a:xfrm>
            <a:off x="6167795" y="4777978"/>
            <a:ext cx="7781211" cy="622935"/>
          </a:xfrm>
          <a:prstGeom prst="rect">
            <a:avLst/>
          </a:prstGeom>
          <a:noFill/>
        </p:spPr>
        <p:txBody>
          <a:bodyPr wrap="square" lIns="0" tIns="0" rIns="0" bIns="0" rtlCol="0" anchor="t"/>
          <a:lstStyle/>
          <a:p>
            <a:pPr marL="0" indent="0" algn="l">
              <a:lnSpc>
                <a:spcPts val="2450"/>
              </a:lnSpc>
              <a:buNone/>
            </a:pPr>
            <a:r>
              <a:rPr lang="en-US" sz="1500" kern="0" spc="-31" dirty="0">
                <a:solidFill>
                  <a:srgbClr val="272525"/>
                </a:solidFill>
                <a:latin typeface="Source Sans Pro" panose="020F0502020204030204" pitchFamily="34" charset="0"/>
                <a:ea typeface="Source Sans Pro" pitchFamily="34" charset="-122"/>
                <a:cs typeface="Source Sans Pro" pitchFamily="34" charset="-120"/>
              </a:rPr>
              <a:t>Fragmented efforts and poor collaboration among stakeholders can undermine the impact and reach of GBV mitigation initiatives.</a:t>
            </a:r>
            <a:endParaRPr lang="en-US" sz="1500" dirty="0"/>
          </a:p>
        </p:txBody>
      </p:sp>
      <p:pic>
        <p:nvPicPr>
          <p:cNvPr id="10" name="Image 3" descr="preencoded.png"/>
          <p:cNvPicPr>
            <a:picLocks noChangeAspect="1"/>
          </p:cNvPicPr>
          <p:nvPr/>
        </p:nvPicPr>
        <p:blipFill>
          <a:blip r:embed="rId6"/>
          <a:stretch>
            <a:fillRect/>
          </a:stretch>
        </p:blipFill>
        <p:spPr>
          <a:xfrm>
            <a:off x="6167795" y="5985034"/>
            <a:ext cx="486727" cy="486728"/>
          </a:xfrm>
          <a:prstGeom prst="rect">
            <a:avLst/>
          </a:prstGeom>
        </p:spPr>
      </p:pic>
      <p:sp>
        <p:nvSpPr>
          <p:cNvPr id="11" name="Text 5"/>
          <p:cNvSpPr/>
          <p:nvPr/>
        </p:nvSpPr>
        <p:spPr>
          <a:xfrm>
            <a:off x="6167795" y="6666428"/>
            <a:ext cx="2290643" cy="286345"/>
          </a:xfrm>
          <a:prstGeom prst="rect">
            <a:avLst/>
          </a:prstGeom>
          <a:noFill/>
        </p:spPr>
        <p:txBody>
          <a:bodyPr wrap="none" lIns="0" tIns="0" rIns="0" bIns="0" rtlCol="0" anchor="t"/>
          <a:lstStyle/>
          <a:p>
            <a:pPr marL="0" indent="0" algn="l">
              <a:lnSpc>
                <a:spcPts val="2250"/>
              </a:lnSpc>
              <a:buNone/>
            </a:pPr>
            <a:r>
              <a:rPr lang="en-US" sz="1800" b="1" kern="0" spc="-36" dirty="0">
                <a:solidFill>
                  <a:srgbClr val="272525"/>
                </a:solidFill>
                <a:latin typeface="Source Serif Pro Semi Bold" pitchFamily="34" charset="0"/>
                <a:ea typeface="Source Serif Pro Semi Bold" pitchFamily="34" charset="-122"/>
                <a:cs typeface="Source Serif Pro Semi Bold" pitchFamily="34" charset="-120"/>
              </a:rPr>
              <a:t>Monitoring Challenges</a:t>
            </a:r>
            <a:endParaRPr lang="en-US" sz="1800" b="1" dirty="0"/>
          </a:p>
        </p:txBody>
      </p:sp>
      <p:sp>
        <p:nvSpPr>
          <p:cNvPr id="12" name="Text 6"/>
          <p:cNvSpPr/>
          <p:nvPr/>
        </p:nvSpPr>
        <p:spPr>
          <a:xfrm>
            <a:off x="6167795" y="7069574"/>
            <a:ext cx="7781211" cy="622935"/>
          </a:xfrm>
          <a:prstGeom prst="rect">
            <a:avLst/>
          </a:prstGeom>
          <a:noFill/>
        </p:spPr>
        <p:txBody>
          <a:bodyPr wrap="square" lIns="0" tIns="0" rIns="0" bIns="0" rtlCol="0" anchor="t"/>
          <a:lstStyle/>
          <a:p>
            <a:pPr marL="0" indent="0" algn="l">
              <a:lnSpc>
                <a:spcPts val="2450"/>
              </a:lnSpc>
              <a:buNone/>
            </a:pPr>
            <a:r>
              <a:rPr lang="en-US" sz="1500" kern="0" spc="-31" dirty="0">
                <a:solidFill>
                  <a:srgbClr val="272525"/>
                </a:solidFill>
                <a:latin typeface="Source Sans Pro" panose="020F0502020204030204" pitchFamily="34" charset="0"/>
                <a:ea typeface="Source Sans Pro" pitchFamily="34" charset="-122"/>
                <a:cs typeface="Source Sans Pro" pitchFamily="34" charset="-120"/>
              </a:rPr>
              <a:t>Accurately measuring the outcomes and evaluating the long-term impact of GBV interventions remains a significant challenge.</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9264" y="684967"/>
            <a:ext cx="5239464" cy="654963"/>
          </a:xfrm>
          <a:prstGeom prst="rect">
            <a:avLst/>
          </a:prstGeom>
          <a:noFill/>
        </p:spPr>
        <p:txBody>
          <a:bodyPr wrap="none" lIns="0" tIns="0" rIns="0" bIns="0" rtlCol="0" anchor="t"/>
          <a:lstStyle/>
          <a:p>
            <a:pPr marL="0" indent="0">
              <a:lnSpc>
                <a:spcPts val="5150"/>
              </a:lnSpc>
              <a:buNone/>
            </a:pPr>
            <a:r>
              <a:rPr lang="en-US" sz="4100" kern="0" spc="-83" dirty="0">
                <a:solidFill>
                  <a:srgbClr val="D73AD7"/>
                </a:solidFill>
                <a:latin typeface="Source Serif Pro Semi Bold" pitchFamily="34" charset="0"/>
                <a:ea typeface="Source Serif Pro Semi Bold" pitchFamily="34" charset="-122"/>
                <a:cs typeface="Source Serif Pro Semi Bold" pitchFamily="34" charset="-120"/>
              </a:rPr>
              <a:t>Recommendations</a:t>
            </a:r>
            <a:endParaRPr lang="en-US" sz="4100" dirty="0"/>
          </a:p>
        </p:txBody>
      </p:sp>
      <p:pic>
        <p:nvPicPr>
          <p:cNvPr id="3" name="Image 0" descr="preencoded.png"/>
          <p:cNvPicPr>
            <a:picLocks noChangeAspect="1"/>
          </p:cNvPicPr>
          <p:nvPr/>
        </p:nvPicPr>
        <p:blipFill>
          <a:blip r:embed="rId3"/>
          <a:stretch>
            <a:fillRect/>
          </a:stretch>
        </p:blipFill>
        <p:spPr>
          <a:xfrm>
            <a:off x="779264" y="1785223"/>
            <a:ext cx="4134564" cy="2555319"/>
          </a:xfrm>
          <a:prstGeom prst="rect">
            <a:avLst/>
          </a:prstGeom>
        </p:spPr>
      </p:pic>
      <p:sp>
        <p:nvSpPr>
          <p:cNvPr id="4" name="Text 1"/>
          <p:cNvSpPr/>
          <p:nvPr/>
        </p:nvSpPr>
        <p:spPr>
          <a:xfrm>
            <a:off x="779264" y="4618792"/>
            <a:ext cx="2619732" cy="327422"/>
          </a:xfrm>
          <a:prstGeom prst="rect">
            <a:avLst/>
          </a:prstGeom>
          <a:noFill/>
        </p:spPr>
        <p:txBody>
          <a:bodyPr wrap="none" lIns="0" tIns="0" rIns="0" bIns="0" rtlCol="0" anchor="t"/>
          <a:lstStyle/>
          <a:p>
            <a:pPr marL="0" indent="0" algn="l">
              <a:lnSpc>
                <a:spcPts val="2550"/>
              </a:lnSpc>
              <a:buNone/>
            </a:pPr>
            <a:r>
              <a:rPr lang="en-US" sz="2050" b="1" kern="0" spc="-41" dirty="0">
                <a:solidFill>
                  <a:srgbClr val="272525"/>
                </a:solidFill>
                <a:latin typeface="Source Serif Pro Semi Bold" pitchFamily="34" charset="0"/>
                <a:ea typeface="Source Serif Pro Semi Bold" pitchFamily="34" charset="-122"/>
                <a:cs typeface="Source Serif Pro Semi Bold" pitchFamily="34" charset="-120"/>
              </a:rPr>
              <a:t>Enforce Existing Laws</a:t>
            </a:r>
            <a:endParaRPr lang="en-US" sz="2050" b="1" dirty="0"/>
          </a:p>
        </p:txBody>
      </p:sp>
      <p:sp>
        <p:nvSpPr>
          <p:cNvPr id="5" name="Text 2"/>
          <p:cNvSpPr/>
          <p:nvPr/>
        </p:nvSpPr>
        <p:spPr>
          <a:xfrm>
            <a:off x="779264" y="5079802"/>
            <a:ext cx="4134564" cy="1781175"/>
          </a:xfrm>
          <a:prstGeom prst="rect">
            <a:avLst/>
          </a:prstGeom>
          <a:noFill/>
        </p:spPr>
        <p:txBody>
          <a:bodyPr wrap="square" lIns="0" tIns="0" rIns="0" bIns="0" rtlCol="0" anchor="t"/>
          <a:lstStyle/>
          <a:p>
            <a:pPr marL="0" indent="0" algn="l">
              <a:lnSpc>
                <a:spcPts val="2800"/>
              </a:lnSpc>
              <a:buNone/>
            </a:pPr>
            <a:r>
              <a:rPr lang="en-US" sz="1750" kern="0" spc="-35" dirty="0">
                <a:solidFill>
                  <a:srgbClr val="272525"/>
                </a:solidFill>
                <a:latin typeface="Source Sans Pro" panose="020F0502020204030204" pitchFamily="34" charset="0"/>
                <a:ea typeface="Source Sans Pro" pitchFamily="34" charset="-122"/>
                <a:cs typeface="Source Sans Pro" pitchFamily="34" charset="-120"/>
              </a:rPr>
              <a:t>Enforce existing gender-based violence (GBV) laws and scale up resources to ensure effective implementation. This includes allocating adequate funding, training law enforcement, and improving access to justice for survivors.</a:t>
            </a:r>
            <a:endParaRPr lang="en-US" sz="1750" dirty="0"/>
          </a:p>
        </p:txBody>
      </p:sp>
      <p:pic>
        <p:nvPicPr>
          <p:cNvPr id="6" name="Image 1" descr="preencoded.png"/>
          <p:cNvPicPr>
            <a:picLocks noChangeAspect="1"/>
          </p:cNvPicPr>
          <p:nvPr/>
        </p:nvPicPr>
        <p:blipFill>
          <a:blip r:embed="rId4"/>
          <a:stretch>
            <a:fillRect/>
          </a:stretch>
        </p:blipFill>
        <p:spPr>
          <a:xfrm>
            <a:off x="5247799" y="1785223"/>
            <a:ext cx="4134683" cy="2555319"/>
          </a:xfrm>
          <a:prstGeom prst="rect">
            <a:avLst/>
          </a:prstGeom>
        </p:spPr>
      </p:pic>
      <p:sp>
        <p:nvSpPr>
          <p:cNvPr id="7" name="Text 3"/>
          <p:cNvSpPr/>
          <p:nvPr/>
        </p:nvSpPr>
        <p:spPr>
          <a:xfrm>
            <a:off x="5247799" y="4618792"/>
            <a:ext cx="4134683" cy="654844"/>
          </a:xfrm>
          <a:prstGeom prst="rect">
            <a:avLst/>
          </a:prstGeom>
          <a:noFill/>
        </p:spPr>
        <p:txBody>
          <a:bodyPr wrap="square" lIns="0" tIns="0" rIns="0" bIns="0" rtlCol="0" anchor="t"/>
          <a:lstStyle/>
          <a:p>
            <a:pPr marL="0" indent="0" algn="l">
              <a:lnSpc>
                <a:spcPts val="2550"/>
              </a:lnSpc>
              <a:buNone/>
            </a:pPr>
            <a:r>
              <a:rPr lang="en-US" sz="2050" b="1" kern="0" spc="-41" dirty="0">
                <a:solidFill>
                  <a:srgbClr val="272525"/>
                </a:solidFill>
                <a:latin typeface="Source Serif Pro Semi Bold" pitchFamily="34" charset="0"/>
                <a:ea typeface="Source Serif Pro Semi Bold" pitchFamily="34" charset="-122"/>
                <a:cs typeface="Source Serif Pro Semi Bold" pitchFamily="34" charset="-120"/>
              </a:rPr>
              <a:t>Develop Survivor-Centered Approaches</a:t>
            </a:r>
            <a:endParaRPr lang="en-US" sz="2050" b="1" dirty="0"/>
          </a:p>
        </p:txBody>
      </p:sp>
      <p:sp>
        <p:nvSpPr>
          <p:cNvPr id="8" name="Text 4"/>
          <p:cNvSpPr/>
          <p:nvPr/>
        </p:nvSpPr>
        <p:spPr>
          <a:xfrm>
            <a:off x="5247799" y="5407223"/>
            <a:ext cx="4134683" cy="2137410"/>
          </a:xfrm>
          <a:prstGeom prst="rect">
            <a:avLst/>
          </a:prstGeom>
          <a:noFill/>
        </p:spPr>
        <p:txBody>
          <a:bodyPr wrap="square" lIns="0" tIns="0" rIns="0" bIns="0" rtlCol="0" anchor="t"/>
          <a:lstStyle/>
          <a:p>
            <a:pPr marL="0" indent="0" algn="l">
              <a:lnSpc>
                <a:spcPts val="2800"/>
              </a:lnSpc>
              <a:buNone/>
            </a:pPr>
            <a:r>
              <a:rPr lang="en-US" sz="1750" kern="0" spc="-35" dirty="0">
                <a:solidFill>
                  <a:srgbClr val="272525"/>
                </a:solidFill>
                <a:latin typeface="Source Sans Pro" panose="020F0502020204030204" pitchFamily="34" charset="0"/>
                <a:ea typeface="Source Sans Pro" pitchFamily="34" charset="-122"/>
                <a:cs typeface="Source Sans Pro" pitchFamily="34" charset="-120"/>
              </a:rPr>
              <a:t>Engage all sectors, including government, civil society, and international organizations, to develop comprehensive, survivor-centered approaches to address GBV. This includes providing holistic support services and empowering survivors.</a:t>
            </a:r>
            <a:endParaRPr lang="en-US" sz="1750" dirty="0"/>
          </a:p>
        </p:txBody>
      </p:sp>
      <p:pic>
        <p:nvPicPr>
          <p:cNvPr id="9" name="Image 2" descr="preencoded.png"/>
          <p:cNvPicPr>
            <a:picLocks noChangeAspect="1"/>
          </p:cNvPicPr>
          <p:nvPr/>
        </p:nvPicPr>
        <p:blipFill>
          <a:blip r:embed="rId5"/>
          <a:stretch>
            <a:fillRect/>
          </a:stretch>
        </p:blipFill>
        <p:spPr>
          <a:xfrm>
            <a:off x="9716453" y="1785223"/>
            <a:ext cx="4134683" cy="2555319"/>
          </a:xfrm>
          <a:prstGeom prst="rect">
            <a:avLst/>
          </a:prstGeom>
        </p:spPr>
      </p:pic>
      <p:sp>
        <p:nvSpPr>
          <p:cNvPr id="10" name="Text 5"/>
          <p:cNvSpPr/>
          <p:nvPr/>
        </p:nvSpPr>
        <p:spPr>
          <a:xfrm>
            <a:off x="9716453" y="4618792"/>
            <a:ext cx="2619732" cy="327422"/>
          </a:xfrm>
          <a:prstGeom prst="rect">
            <a:avLst/>
          </a:prstGeom>
          <a:noFill/>
        </p:spPr>
        <p:txBody>
          <a:bodyPr wrap="none" lIns="0" tIns="0" rIns="0" bIns="0" rtlCol="0" anchor="t"/>
          <a:lstStyle/>
          <a:p>
            <a:pPr marL="0" indent="0" algn="l">
              <a:lnSpc>
                <a:spcPts val="2550"/>
              </a:lnSpc>
              <a:buNone/>
            </a:pPr>
            <a:r>
              <a:rPr lang="en-US" sz="2050" b="1" kern="0" spc="-41" dirty="0">
                <a:solidFill>
                  <a:srgbClr val="272525"/>
                </a:solidFill>
                <a:latin typeface="Source Serif Pro Semi Bold" pitchFamily="34" charset="0"/>
                <a:ea typeface="Source Serif Pro Semi Bold" pitchFamily="34" charset="-122"/>
                <a:cs typeface="Source Serif Pro Semi Bold" pitchFamily="34" charset="-120"/>
              </a:rPr>
              <a:t>Foster Partnerships</a:t>
            </a:r>
            <a:endParaRPr lang="en-US" sz="2050" b="1" dirty="0"/>
          </a:p>
        </p:txBody>
      </p:sp>
      <p:sp>
        <p:nvSpPr>
          <p:cNvPr id="11" name="Text 6"/>
          <p:cNvSpPr/>
          <p:nvPr/>
        </p:nvSpPr>
        <p:spPr>
          <a:xfrm>
            <a:off x="9716453" y="5079802"/>
            <a:ext cx="4134683" cy="2137410"/>
          </a:xfrm>
          <a:prstGeom prst="rect">
            <a:avLst/>
          </a:prstGeom>
          <a:noFill/>
        </p:spPr>
        <p:txBody>
          <a:bodyPr wrap="square" lIns="0" tIns="0" rIns="0" bIns="0" rtlCol="0" anchor="t"/>
          <a:lstStyle/>
          <a:p>
            <a:pPr marL="0" indent="0" algn="l">
              <a:lnSpc>
                <a:spcPts val="2800"/>
              </a:lnSpc>
              <a:buNone/>
            </a:pPr>
            <a:r>
              <a:rPr lang="en-US" sz="1750" kern="0" spc="-35" dirty="0">
                <a:solidFill>
                  <a:srgbClr val="272525"/>
                </a:solidFill>
                <a:latin typeface="Source Sans Pro" panose="020F0502020204030204" pitchFamily="34" charset="0"/>
                <a:ea typeface="Source Sans Pro" pitchFamily="34" charset="-122"/>
                <a:cs typeface="Source Sans Pro" pitchFamily="34" charset="-120"/>
              </a:rPr>
              <a:t>Foster partnerships between the government and civil society organizations to leverage resources, expertise, and community-based solutions. Advocate for strong political commitment at all levels to prioritize GBV mitigation.</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6405" y="603052"/>
            <a:ext cx="5152787" cy="644128"/>
          </a:xfrm>
          <a:prstGeom prst="rect">
            <a:avLst/>
          </a:prstGeom>
          <a:noFill/>
        </p:spPr>
        <p:txBody>
          <a:bodyPr wrap="none" lIns="0" tIns="0" rIns="0" bIns="0" rtlCol="0" anchor="t"/>
          <a:lstStyle/>
          <a:p>
            <a:pPr marL="0" indent="0">
              <a:lnSpc>
                <a:spcPts val="5050"/>
              </a:lnSpc>
              <a:buNone/>
            </a:pPr>
            <a:r>
              <a:rPr lang="en-US" sz="4050" kern="0" spc="-81" dirty="0">
                <a:solidFill>
                  <a:srgbClr val="D73AD7"/>
                </a:solidFill>
                <a:latin typeface="Source Serif Pro Semi Bold" pitchFamily="34" charset="0"/>
                <a:ea typeface="Source Serif Pro Semi Bold" pitchFamily="34" charset="-122"/>
                <a:cs typeface="Source Serif Pro Semi Bold" pitchFamily="34" charset="-120"/>
              </a:rPr>
              <a:t>Action Plan</a:t>
            </a:r>
            <a:endParaRPr lang="en-US" sz="4050" dirty="0"/>
          </a:p>
        </p:txBody>
      </p:sp>
      <p:sp>
        <p:nvSpPr>
          <p:cNvPr id="3" name="Shape 1"/>
          <p:cNvSpPr/>
          <p:nvPr/>
        </p:nvSpPr>
        <p:spPr>
          <a:xfrm>
            <a:off x="766445" y="1685290"/>
            <a:ext cx="1552575" cy="1241425"/>
          </a:xfrm>
          <a:prstGeom prst="roundRect">
            <a:avLst>
              <a:gd name="adj" fmla="val 7408"/>
            </a:avLst>
          </a:prstGeom>
          <a:solidFill>
            <a:srgbClr val="F4D4F7"/>
          </a:solidFill>
          <a:ln w="7620">
            <a:solidFill>
              <a:srgbClr val="DABADD"/>
            </a:solidFill>
            <a:prstDash val="solid"/>
          </a:ln>
        </p:spPr>
      </p:sp>
      <p:sp>
        <p:nvSpPr>
          <p:cNvPr id="4" name="Text 2"/>
          <p:cNvSpPr/>
          <p:nvPr/>
        </p:nvSpPr>
        <p:spPr>
          <a:xfrm>
            <a:off x="992981" y="2086928"/>
            <a:ext cx="136803" cy="437912"/>
          </a:xfrm>
          <a:prstGeom prst="rect">
            <a:avLst/>
          </a:prstGeom>
          <a:noFill/>
        </p:spPr>
        <p:txBody>
          <a:bodyPr wrap="none" lIns="0" tIns="0" rIns="0" bIns="0" rtlCol="0" anchor="t"/>
          <a:lstStyle/>
          <a:p>
            <a:pPr marL="0" indent="0" algn="ctr">
              <a:lnSpc>
                <a:spcPts val="3400"/>
              </a:lnSpc>
              <a:buNone/>
            </a:pPr>
            <a:r>
              <a:rPr lang="en-US" sz="2150" kern="0" spc="-43"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150" dirty="0"/>
          </a:p>
        </p:txBody>
      </p:sp>
      <p:sp>
        <p:nvSpPr>
          <p:cNvPr id="5" name="Text 3"/>
          <p:cNvSpPr/>
          <p:nvPr/>
        </p:nvSpPr>
        <p:spPr>
          <a:xfrm>
            <a:off x="3168015" y="1497965"/>
            <a:ext cx="2576195" cy="436880"/>
          </a:xfrm>
          <a:prstGeom prst="rect">
            <a:avLst/>
          </a:prstGeom>
          <a:noFill/>
        </p:spPr>
        <p:txBody>
          <a:bodyPr wrap="none" lIns="0" tIns="0" rIns="0" bIns="0" rtlCol="0" anchor="t"/>
          <a:lstStyle/>
          <a:p>
            <a:pPr marL="0" indent="0" algn="l">
              <a:lnSpc>
                <a:spcPts val="2500"/>
              </a:lnSpc>
              <a:buNone/>
            </a:pPr>
            <a:r>
              <a:rPr lang="en-US" sz="2000" b="1" kern="0" spc="-41" dirty="0">
                <a:solidFill>
                  <a:srgbClr val="272525"/>
                </a:solidFill>
                <a:latin typeface="Source Serif Pro Semi Bold" pitchFamily="34" charset="0"/>
                <a:ea typeface="Source Serif Pro Semi Bold" pitchFamily="34" charset="-122"/>
                <a:cs typeface="Source Serif Pro Semi Bold" pitchFamily="34" charset="-120"/>
              </a:rPr>
              <a:t>Short-term</a:t>
            </a:r>
            <a:endParaRPr lang="en-US" sz="2000" b="1" dirty="0"/>
          </a:p>
        </p:txBody>
      </p:sp>
      <p:sp>
        <p:nvSpPr>
          <p:cNvPr id="6" name="Text 4"/>
          <p:cNvSpPr/>
          <p:nvPr/>
        </p:nvSpPr>
        <p:spPr>
          <a:xfrm>
            <a:off x="2609215" y="2070735"/>
            <a:ext cx="10565130" cy="829310"/>
          </a:xfrm>
          <a:prstGeom prst="rect">
            <a:avLst/>
          </a:prstGeom>
          <a:noFill/>
        </p:spPr>
        <p:txBody>
          <a:bodyPr wrap="none" lIns="0" tIns="0" rIns="0" bIns="0" rtlCol="0" anchor="t"/>
          <a:lstStyle/>
          <a:p>
            <a:pPr marL="0" indent="0" algn="l">
              <a:lnSpc>
                <a:spcPts val="275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Increase public awareness, community engagement, and train healthcare providers. Index of suspicion, exam findings / reporting </a:t>
            </a:r>
          </a:p>
          <a:p>
            <a:pPr marL="0" indent="0" algn="l">
              <a:lnSpc>
                <a:spcPts val="2750"/>
              </a:lnSpc>
              <a:buNone/>
            </a:pPr>
            <a:r>
              <a:rPr lang="en-US" sz="1700" dirty="0"/>
              <a:t>Empower the women - skill, finance, temporary shelter, access to healthcare, counselling etc</a:t>
            </a:r>
          </a:p>
        </p:txBody>
      </p:sp>
      <p:sp>
        <p:nvSpPr>
          <p:cNvPr id="7" name="Shape 5"/>
          <p:cNvSpPr/>
          <p:nvPr/>
        </p:nvSpPr>
        <p:spPr>
          <a:xfrm>
            <a:off x="3058716" y="2911435"/>
            <a:ext cx="10695861" cy="15240"/>
          </a:xfrm>
          <a:prstGeom prst="roundRect">
            <a:avLst>
              <a:gd name="adj" fmla="val 603528"/>
            </a:avLst>
          </a:prstGeom>
          <a:solidFill>
            <a:srgbClr val="DABADD"/>
          </a:solidFill>
        </p:spPr>
      </p:sp>
      <p:sp>
        <p:nvSpPr>
          <p:cNvPr id="8" name="Shape 6"/>
          <p:cNvSpPr/>
          <p:nvPr/>
        </p:nvSpPr>
        <p:spPr>
          <a:xfrm>
            <a:off x="766445" y="3035935"/>
            <a:ext cx="3199765" cy="1241425"/>
          </a:xfrm>
          <a:prstGeom prst="roundRect">
            <a:avLst>
              <a:gd name="adj" fmla="val 7408"/>
            </a:avLst>
          </a:prstGeom>
          <a:solidFill>
            <a:srgbClr val="F4D4F7"/>
          </a:solidFill>
          <a:ln w="7620">
            <a:solidFill>
              <a:srgbClr val="DABADD"/>
            </a:solidFill>
            <a:prstDash val="solid"/>
          </a:ln>
        </p:spPr>
      </p:sp>
      <p:sp>
        <p:nvSpPr>
          <p:cNvPr id="9" name="Text 7"/>
          <p:cNvSpPr/>
          <p:nvPr/>
        </p:nvSpPr>
        <p:spPr>
          <a:xfrm>
            <a:off x="992981" y="3437930"/>
            <a:ext cx="136803" cy="437912"/>
          </a:xfrm>
          <a:prstGeom prst="rect">
            <a:avLst/>
          </a:prstGeom>
          <a:noFill/>
        </p:spPr>
        <p:txBody>
          <a:bodyPr wrap="none" lIns="0" tIns="0" rIns="0" bIns="0" rtlCol="0" anchor="t"/>
          <a:lstStyle/>
          <a:p>
            <a:pPr marL="0" indent="0" algn="ctr">
              <a:lnSpc>
                <a:spcPts val="3400"/>
              </a:lnSpc>
              <a:buNone/>
            </a:pPr>
            <a:r>
              <a:rPr lang="en-US" sz="2150" kern="0" spc="-43"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150" dirty="0"/>
          </a:p>
        </p:txBody>
      </p:sp>
      <p:sp>
        <p:nvSpPr>
          <p:cNvPr id="10" name="Text 8"/>
          <p:cNvSpPr/>
          <p:nvPr/>
        </p:nvSpPr>
        <p:spPr>
          <a:xfrm>
            <a:off x="5351145" y="3035300"/>
            <a:ext cx="2576195" cy="389890"/>
          </a:xfrm>
          <a:prstGeom prst="rect">
            <a:avLst/>
          </a:prstGeom>
          <a:noFill/>
        </p:spPr>
        <p:txBody>
          <a:bodyPr wrap="none" lIns="0" tIns="0" rIns="0" bIns="0" rtlCol="0" anchor="t"/>
          <a:lstStyle/>
          <a:p>
            <a:pPr marL="0" indent="0" algn="l">
              <a:lnSpc>
                <a:spcPts val="2500"/>
              </a:lnSpc>
              <a:buNone/>
            </a:pPr>
            <a:r>
              <a:rPr lang="en-US" sz="2000" b="1" kern="0" spc="-41" dirty="0">
                <a:solidFill>
                  <a:srgbClr val="272525"/>
                </a:solidFill>
                <a:latin typeface="Source Serif Pro Semi Bold" pitchFamily="34" charset="0"/>
                <a:ea typeface="Source Serif Pro Semi Bold" pitchFamily="34" charset="-122"/>
                <a:cs typeface="Source Serif Pro Semi Bold" pitchFamily="34" charset="-120"/>
              </a:rPr>
              <a:t>Medium-term</a:t>
            </a:r>
            <a:endParaRPr lang="en-US" sz="2000" b="1" dirty="0"/>
          </a:p>
        </p:txBody>
      </p:sp>
      <p:sp>
        <p:nvSpPr>
          <p:cNvPr id="11" name="Text 9"/>
          <p:cNvSpPr/>
          <p:nvPr/>
        </p:nvSpPr>
        <p:spPr>
          <a:xfrm>
            <a:off x="4501515" y="3533140"/>
            <a:ext cx="6903085" cy="744220"/>
          </a:xfrm>
          <a:prstGeom prst="rect">
            <a:avLst/>
          </a:prstGeom>
          <a:noFill/>
        </p:spPr>
        <p:txBody>
          <a:bodyPr wrap="none" lIns="0" tIns="0" rIns="0" bIns="0" rtlCol="0" anchor="t"/>
          <a:lstStyle/>
          <a:p>
            <a:pPr marL="0" indent="0" algn="l">
              <a:lnSpc>
                <a:spcPts val="275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Expand shelters and legal aid services - litigation procsse</a:t>
            </a:r>
          </a:p>
          <a:p>
            <a:pPr marL="0" indent="0" algn="l">
              <a:lnSpc>
                <a:spcPts val="275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Enforcement of existing laws, </a:t>
            </a:r>
          </a:p>
          <a:p>
            <a:pPr marL="0" indent="0" algn="l">
              <a:lnSpc>
                <a:spcPts val="2750"/>
              </a:lnSpc>
              <a:buNone/>
            </a:pPr>
            <a:endParaRPr lang="en-US" sz="1700" dirty="0"/>
          </a:p>
        </p:txBody>
      </p:sp>
      <p:sp>
        <p:nvSpPr>
          <p:cNvPr id="12" name="Shape 10"/>
          <p:cNvSpPr/>
          <p:nvPr/>
        </p:nvSpPr>
        <p:spPr>
          <a:xfrm>
            <a:off x="5241607" y="4262438"/>
            <a:ext cx="8512969" cy="15240"/>
          </a:xfrm>
          <a:prstGeom prst="roundRect">
            <a:avLst>
              <a:gd name="adj" fmla="val 603528"/>
            </a:avLst>
          </a:prstGeom>
          <a:solidFill>
            <a:srgbClr val="DABADD"/>
          </a:solidFill>
        </p:spPr>
      </p:sp>
      <p:sp>
        <p:nvSpPr>
          <p:cNvPr id="13" name="Shape 11"/>
          <p:cNvSpPr/>
          <p:nvPr/>
        </p:nvSpPr>
        <p:spPr>
          <a:xfrm>
            <a:off x="766445" y="4387215"/>
            <a:ext cx="4978400" cy="1241425"/>
          </a:xfrm>
          <a:prstGeom prst="roundRect">
            <a:avLst>
              <a:gd name="adj" fmla="val 7408"/>
            </a:avLst>
          </a:prstGeom>
          <a:solidFill>
            <a:srgbClr val="F4D4F7"/>
          </a:solidFill>
          <a:ln w="7620">
            <a:solidFill>
              <a:srgbClr val="DABADD"/>
            </a:solidFill>
            <a:prstDash val="solid"/>
          </a:ln>
        </p:spPr>
      </p:sp>
      <p:sp>
        <p:nvSpPr>
          <p:cNvPr id="14" name="Text 12"/>
          <p:cNvSpPr/>
          <p:nvPr/>
        </p:nvSpPr>
        <p:spPr>
          <a:xfrm>
            <a:off x="992981" y="4788932"/>
            <a:ext cx="136803" cy="437912"/>
          </a:xfrm>
          <a:prstGeom prst="rect">
            <a:avLst/>
          </a:prstGeom>
          <a:noFill/>
        </p:spPr>
        <p:txBody>
          <a:bodyPr wrap="none" lIns="0" tIns="0" rIns="0" bIns="0" rtlCol="0" anchor="t"/>
          <a:lstStyle/>
          <a:p>
            <a:pPr marL="0" indent="0" algn="ctr">
              <a:lnSpc>
                <a:spcPts val="3400"/>
              </a:lnSpc>
              <a:buNone/>
            </a:pPr>
            <a:r>
              <a:rPr lang="en-US" sz="2150" kern="0" spc="-43"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150" dirty="0"/>
          </a:p>
        </p:txBody>
      </p:sp>
      <p:sp>
        <p:nvSpPr>
          <p:cNvPr id="15" name="Text 13"/>
          <p:cNvSpPr/>
          <p:nvPr/>
        </p:nvSpPr>
        <p:spPr>
          <a:xfrm>
            <a:off x="7534156" y="4606052"/>
            <a:ext cx="2576393" cy="322064"/>
          </a:xfrm>
          <a:prstGeom prst="rect">
            <a:avLst/>
          </a:prstGeom>
          <a:noFill/>
        </p:spPr>
        <p:txBody>
          <a:bodyPr wrap="none" lIns="0" tIns="0" rIns="0" bIns="0" rtlCol="0" anchor="t"/>
          <a:lstStyle/>
          <a:p>
            <a:pPr marL="0" indent="0" algn="l">
              <a:lnSpc>
                <a:spcPts val="2500"/>
              </a:lnSpc>
              <a:buNone/>
            </a:pPr>
            <a:r>
              <a:rPr lang="en-US" sz="2000" b="1" kern="0" spc="-41" dirty="0">
                <a:solidFill>
                  <a:srgbClr val="272525"/>
                </a:solidFill>
                <a:latin typeface="Source Serif Pro Semi Bold" pitchFamily="34" charset="0"/>
                <a:ea typeface="Source Serif Pro Semi Bold" pitchFamily="34" charset="-122"/>
                <a:cs typeface="Source Serif Pro Semi Bold" pitchFamily="34" charset="-120"/>
              </a:rPr>
              <a:t>Long-term</a:t>
            </a:r>
            <a:endParaRPr lang="en-US" sz="2000" b="1" dirty="0"/>
          </a:p>
        </p:txBody>
      </p:sp>
      <p:sp>
        <p:nvSpPr>
          <p:cNvPr id="16" name="Text 14"/>
          <p:cNvSpPr/>
          <p:nvPr/>
        </p:nvSpPr>
        <p:spPr>
          <a:xfrm>
            <a:off x="6436995" y="5059680"/>
            <a:ext cx="6776720" cy="350520"/>
          </a:xfrm>
          <a:prstGeom prst="rect">
            <a:avLst/>
          </a:prstGeom>
          <a:noFill/>
        </p:spPr>
        <p:txBody>
          <a:bodyPr wrap="none" lIns="0" tIns="0" rIns="0" bIns="0" rtlCol="0" anchor="t"/>
          <a:lstStyle/>
          <a:p>
            <a:pPr marL="0" indent="0" algn="l">
              <a:lnSpc>
                <a:spcPts val="275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Change societal norms and ensure full implementation of policies</a:t>
            </a:r>
            <a:endParaRPr lang="en-US" sz="1700" dirty="0"/>
          </a:p>
        </p:txBody>
      </p:sp>
      <p:sp>
        <p:nvSpPr>
          <p:cNvPr id="17" name="Text 15"/>
          <p:cNvSpPr/>
          <p:nvPr/>
        </p:nvSpPr>
        <p:spPr>
          <a:xfrm>
            <a:off x="766405" y="5875020"/>
            <a:ext cx="13097589" cy="1751409"/>
          </a:xfrm>
          <a:prstGeom prst="rect">
            <a:avLst/>
          </a:prstGeom>
          <a:noFill/>
        </p:spPr>
        <p:txBody>
          <a:bodyPr wrap="square" lIns="0" tIns="0" rIns="0" bIns="0" rtlCol="0" anchor="t"/>
          <a:lstStyle/>
          <a:p>
            <a:pPr marL="0" indent="0">
              <a:lnSpc>
                <a:spcPts val="275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To effectively mitigate gender-based violence in Nigeria, a comprehensive action plan with short-, medium-, and long-term goals is essential. In the short-term, the focus should be on increasing public awareness through education campaigns and training healthcare providers to better identify and support survivors. In the medium-term, efforts should be made to expand the network of shelters and legal aid services to provide immediate assistance and protection for victims. Ultimately, the long-term goal should be to change deeply-rooted societal norms and ensure the full implementation of existing policies and laws to create a more equitable and just society.</a:t>
            </a:r>
            <a:endParaRPr lang="en-US" sz="1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533525"/>
            <a:ext cx="5632490"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Conclusion</a:t>
            </a:r>
            <a:endParaRPr lang="en-US" sz="4400" dirty="0"/>
          </a:p>
        </p:txBody>
      </p:sp>
      <p:sp>
        <p:nvSpPr>
          <p:cNvPr id="4" name="Text 1"/>
          <p:cNvSpPr/>
          <p:nvPr/>
        </p:nvSpPr>
        <p:spPr>
          <a:xfrm>
            <a:off x="837724" y="2596515"/>
            <a:ext cx="7468553" cy="1915120"/>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Gender-based violence (GBV) is a flagrant violation of human rights that undermines the health, well-being, and dignity of women and girls. It is a complex, multifaceted issue that demands a comprehensive, multi-sectoral approach involving the government, healthcare professionals, community leaders, and civil society.</a:t>
            </a:r>
            <a:endParaRPr lang="en-US" sz="1850" dirty="0"/>
          </a:p>
        </p:txBody>
      </p:sp>
      <p:sp>
        <p:nvSpPr>
          <p:cNvPr id="5" name="Text 2"/>
          <p:cNvSpPr/>
          <p:nvPr/>
        </p:nvSpPr>
        <p:spPr>
          <a:xfrm>
            <a:off x="837724" y="4780836"/>
            <a:ext cx="7468553" cy="1915120"/>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By fostering an environment where survivors are protected, perpetrators are held accountable, and cultural norms evolve to support gender equality and mutual respect, we can build a safer, more just Nigeria. It is our collective responsibility to champion this cause and ensure that every individual is free from the scourge of violence.</a:t>
            </a:r>
            <a:endParaRPr lang="en-US" sz="1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750570"/>
            <a:ext cx="5632490"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Call to Action</a:t>
            </a:r>
            <a:endParaRPr lang="en-US" sz="4400" dirty="0"/>
          </a:p>
        </p:txBody>
      </p:sp>
      <p:sp>
        <p:nvSpPr>
          <p:cNvPr id="4" name="Shape 1"/>
          <p:cNvSpPr/>
          <p:nvPr/>
        </p:nvSpPr>
        <p:spPr>
          <a:xfrm>
            <a:off x="6324124" y="1813560"/>
            <a:ext cx="3614618" cy="3287554"/>
          </a:xfrm>
          <a:prstGeom prst="roundRect">
            <a:avLst>
              <a:gd name="adj" fmla="val 3058"/>
            </a:avLst>
          </a:prstGeom>
          <a:solidFill>
            <a:srgbClr val="F4D4F7"/>
          </a:solidFill>
          <a:ln w="7620">
            <a:solidFill>
              <a:srgbClr val="DABADD"/>
            </a:solidFill>
            <a:prstDash val="solid"/>
          </a:ln>
        </p:spPr>
      </p:sp>
      <p:sp>
        <p:nvSpPr>
          <p:cNvPr id="5" name="Text 2"/>
          <p:cNvSpPr/>
          <p:nvPr/>
        </p:nvSpPr>
        <p:spPr>
          <a:xfrm>
            <a:off x="6571059" y="2060496"/>
            <a:ext cx="2816185" cy="351949"/>
          </a:xfrm>
          <a:prstGeom prst="rect">
            <a:avLst/>
          </a:prstGeom>
          <a:noFill/>
        </p:spPr>
        <p:txBody>
          <a:bodyPr wrap="non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Join Us</a:t>
            </a:r>
            <a:endParaRPr lang="en-US" sz="2200" b="1" dirty="0"/>
          </a:p>
        </p:txBody>
      </p:sp>
      <p:sp>
        <p:nvSpPr>
          <p:cNvPr id="6" name="Text 3"/>
          <p:cNvSpPr/>
          <p:nvPr/>
        </p:nvSpPr>
        <p:spPr>
          <a:xfrm>
            <a:off x="6571059" y="2556034"/>
            <a:ext cx="3120747" cy="2298144"/>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Let us build a Nigeria where everyone can thrive free of violence. Be a part of the solution by advocating, educating, and taking action to address gender-based violence.</a:t>
            </a:r>
            <a:endParaRPr lang="en-US" sz="1850" dirty="0"/>
          </a:p>
        </p:txBody>
      </p:sp>
      <p:sp>
        <p:nvSpPr>
          <p:cNvPr id="7" name="Shape 4"/>
          <p:cNvSpPr/>
          <p:nvPr/>
        </p:nvSpPr>
        <p:spPr>
          <a:xfrm>
            <a:off x="10178058" y="1813560"/>
            <a:ext cx="3614618" cy="3287554"/>
          </a:xfrm>
          <a:prstGeom prst="roundRect">
            <a:avLst>
              <a:gd name="adj" fmla="val 3058"/>
            </a:avLst>
          </a:prstGeom>
          <a:solidFill>
            <a:srgbClr val="F4D4F7"/>
          </a:solidFill>
          <a:ln w="7620">
            <a:solidFill>
              <a:srgbClr val="DABADD"/>
            </a:solidFill>
            <a:prstDash val="solid"/>
          </a:ln>
        </p:spPr>
      </p:sp>
      <p:sp>
        <p:nvSpPr>
          <p:cNvPr id="8" name="Text 5"/>
          <p:cNvSpPr/>
          <p:nvPr/>
        </p:nvSpPr>
        <p:spPr>
          <a:xfrm>
            <a:off x="10424993" y="2060496"/>
            <a:ext cx="2816185" cy="351949"/>
          </a:xfrm>
          <a:prstGeom prst="rect">
            <a:avLst/>
          </a:prstGeom>
          <a:noFill/>
        </p:spPr>
        <p:txBody>
          <a:bodyPr wrap="non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Advocate for Change</a:t>
            </a:r>
            <a:endParaRPr lang="en-US" sz="2200" b="1" dirty="0"/>
          </a:p>
        </p:txBody>
      </p:sp>
      <p:sp>
        <p:nvSpPr>
          <p:cNvPr id="9" name="Text 6"/>
          <p:cNvSpPr/>
          <p:nvPr/>
        </p:nvSpPr>
        <p:spPr>
          <a:xfrm>
            <a:off x="10424993" y="2556034"/>
            <a:ext cx="3120747" cy="2298144"/>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Use your voice to speak up against gender-based violence and push for stronger policies and enforcement. Demand accountability and support for survivors.</a:t>
            </a:r>
            <a:endParaRPr lang="en-US" sz="1850" dirty="0"/>
          </a:p>
        </p:txBody>
      </p:sp>
      <p:sp>
        <p:nvSpPr>
          <p:cNvPr id="10" name="Shape 7"/>
          <p:cNvSpPr/>
          <p:nvPr/>
        </p:nvSpPr>
        <p:spPr>
          <a:xfrm>
            <a:off x="6324124" y="5340429"/>
            <a:ext cx="7468553" cy="2138482"/>
          </a:xfrm>
          <a:prstGeom prst="roundRect">
            <a:avLst>
              <a:gd name="adj" fmla="val 4701"/>
            </a:avLst>
          </a:prstGeom>
          <a:solidFill>
            <a:srgbClr val="F4D4F7"/>
          </a:solidFill>
          <a:ln w="7620">
            <a:solidFill>
              <a:srgbClr val="DABADD"/>
            </a:solidFill>
            <a:prstDash val="solid"/>
          </a:ln>
        </p:spPr>
      </p:sp>
      <p:sp>
        <p:nvSpPr>
          <p:cNvPr id="11" name="Text 8"/>
          <p:cNvSpPr/>
          <p:nvPr/>
        </p:nvSpPr>
        <p:spPr>
          <a:xfrm>
            <a:off x="6571059" y="5587365"/>
            <a:ext cx="2816185" cy="351949"/>
          </a:xfrm>
          <a:prstGeom prst="rect">
            <a:avLst/>
          </a:prstGeom>
          <a:noFill/>
        </p:spPr>
        <p:txBody>
          <a:bodyPr wrap="none" lIns="0" tIns="0" rIns="0" bIns="0" rtlCol="0" anchor="t"/>
          <a:lstStyle/>
          <a:p>
            <a:pPr marL="0" indent="0">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Spread Awareness</a:t>
            </a:r>
            <a:endParaRPr lang="en-US" sz="2200" b="1" dirty="0"/>
          </a:p>
        </p:txBody>
      </p:sp>
      <p:sp>
        <p:nvSpPr>
          <p:cNvPr id="12" name="Text 9"/>
          <p:cNvSpPr/>
          <p:nvPr/>
        </p:nvSpPr>
        <p:spPr>
          <a:xfrm>
            <a:off x="6571059" y="6082903"/>
            <a:ext cx="6974681" cy="1149072"/>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Educate your community about the realities of gender-based violence and its impacts. Challenge harmful social norms and stereotypes that perpetuate this issue.</a:t>
            </a:r>
            <a:endParaRPr lang="en-US" sz="18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3653969" y="3968724"/>
            <a:ext cx="5632490"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Thank You</a:t>
            </a:r>
            <a:endParaRPr lang="en-US" sz="4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148715"/>
            <a:ext cx="5632490"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Outline of Topics</a:t>
            </a:r>
            <a:endParaRPr lang="en-US" sz="4400" dirty="0"/>
          </a:p>
        </p:txBody>
      </p:sp>
      <p:pic>
        <p:nvPicPr>
          <p:cNvPr id="3" name="Image 0" descr="preencoded.png"/>
          <p:cNvPicPr>
            <a:picLocks noChangeAspect="1"/>
          </p:cNvPicPr>
          <p:nvPr/>
        </p:nvPicPr>
        <p:blipFill>
          <a:blip r:embed="rId3"/>
          <a:stretch>
            <a:fillRect/>
          </a:stretch>
        </p:blipFill>
        <p:spPr>
          <a:xfrm>
            <a:off x="837724" y="2331482"/>
            <a:ext cx="598408" cy="598408"/>
          </a:xfrm>
          <a:prstGeom prst="rect">
            <a:avLst/>
          </a:prstGeom>
        </p:spPr>
      </p:pic>
      <p:sp>
        <p:nvSpPr>
          <p:cNvPr id="4" name="Text 1"/>
          <p:cNvSpPr/>
          <p:nvPr/>
        </p:nvSpPr>
        <p:spPr>
          <a:xfrm>
            <a:off x="837724" y="3169206"/>
            <a:ext cx="2816185" cy="351949"/>
          </a:xfrm>
          <a:prstGeom prst="rect">
            <a:avLst/>
          </a:prstGeom>
          <a:noFill/>
        </p:spPr>
        <p:txBody>
          <a:bodyPr wrap="non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Overview</a:t>
            </a:r>
            <a:endParaRPr lang="en-US" sz="2200" b="1" dirty="0"/>
          </a:p>
        </p:txBody>
      </p:sp>
      <p:sp>
        <p:nvSpPr>
          <p:cNvPr id="5" name="Text 2"/>
          <p:cNvSpPr/>
          <p:nvPr/>
        </p:nvSpPr>
        <p:spPr>
          <a:xfrm>
            <a:off x="837724" y="3664744"/>
            <a:ext cx="2969419" cy="2681168"/>
          </a:xfrm>
          <a:prstGeom prst="rect">
            <a:avLst/>
          </a:prstGeom>
          <a:noFill/>
        </p:spPr>
        <p:txBody>
          <a:bodyPr wrap="square" lIns="0" tIns="0" rIns="0" bIns="0" rtlCol="0" anchor="t"/>
          <a:lstStyle/>
          <a:p>
            <a:pPr marL="0" indent="0" algn="l">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This section will provide a comprehensive overview of gender-based violence (GBV) in Nigeria, including definitions, prevalence, and the social, cultural, and economic factors that contribute to it.</a:t>
            </a:r>
            <a:endParaRPr lang="en-US" sz="1850" dirty="0"/>
          </a:p>
        </p:txBody>
      </p:sp>
      <p:pic>
        <p:nvPicPr>
          <p:cNvPr id="6" name="Image 1" descr="preencoded.png"/>
          <p:cNvPicPr>
            <a:picLocks noChangeAspect="1"/>
          </p:cNvPicPr>
          <p:nvPr/>
        </p:nvPicPr>
        <p:blipFill>
          <a:blip r:embed="rId4"/>
          <a:stretch>
            <a:fillRect/>
          </a:stretch>
        </p:blipFill>
        <p:spPr>
          <a:xfrm>
            <a:off x="4166116" y="2331482"/>
            <a:ext cx="598408" cy="598408"/>
          </a:xfrm>
          <a:prstGeom prst="rect">
            <a:avLst/>
          </a:prstGeom>
        </p:spPr>
      </p:pic>
      <p:sp>
        <p:nvSpPr>
          <p:cNvPr id="7" name="Text 3"/>
          <p:cNvSpPr/>
          <p:nvPr/>
        </p:nvSpPr>
        <p:spPr>
          <a:xfrm>
            <a:off x="4166116" y="3169206"/>
            <a:ext cx="2969538" cy="703898"/>
          </a:xfrm>
          <a:prstGeom prst="rect">
            <a:avLst/>
          </a:prstGeom>
          <a:noFill/>
        </p:spPr>
        <p:txBody>
          <a:bodyPr wrap="squar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Root Causes and Risk Factors</a:t>
            </a:r>
            <a:endParaRPr lang="en-US" sz="2200" b="1" dirty="0"/>
          </a:p>
        </p:txBody>
      </p:sp>
      <p:sp>
        <p:nvSpPr>
          <p:cNvPr id="8" name="Text 4"/>
          <p:cNvSpPr/>
          <p:nvPr/>
        </p:nvSpPr>
        <p:spPr>
          <a:xfrm>
            <a:off x="4166116" y="4016693"/>
            <a:ext cx="2969538" cy="2681168"/>
          </a:xfrm>
          <a:prstGeom prst="rect">
            <a:avLst/>
          </a:prstGeom>
          <a:noFill/>
        </p:spPr>
        <p:txBody>
          <a:bodyPr wrap="square" lIns="0" tIns="0" rIns="0" bIns="0" rtlCol="0" anchor="t"/>
          <a:lstStyle/>
          <a:p>
            <a:pPr marL="0" indent="0" algn="l">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We will examine the complex web of root causes and risk factors that increase the likelihood of GBV, such as patriarchal norms, economic inequality, and lack of access to education and resources.</a:t>
            </a:r>
            <a:endParaRPr lang="en-US" sz="1850" dirty="0"/>
          </a:p>
        </p:txBody>
      </p:sp>
      <p:pic>
        <p:nvPicPr>
          <p:cNvPr id="9" name="Image 2" descr="preencoded.png"/>
          <p:cNvPicPr>
            <a:picLocks noChangeAspect="1"/>
          </p:cNvPicPr>
          <p:nvPr/>
        </p:nvPicPr>
        <p:blipFill>
          <a:blip r:embed="rId5"/>
          <a:stretch>
            <a:fillRect/>
          </a:stretch>
        </p:blipFill>
        <p:spPr>
          <a:xfrm>
            <a:off x="7494627" y="2331482"/>
            <a:ext cx="598408" cy="598408"/>
          </a:xfrm>
          <a:prstGeom prst="rect">
            <a:avLst/>
          </a:prstGeom>
        </p:spPr>
      </p:pic>
      <p:sp>
        <p:nvSpPr>
          <p:cNvPr id="10" name="Text 5"/>
          <p:cNvSpPr/>
          <p:nvPr/>
        </p:nvSpPr>
        <p:spPr>
          <a:xfrm>
            <a:off x="7494627" y="3169206"/>
            <a:ext cx="2969538" cy="703898"/>
          </a:xfrm>
          <a:prstGeom prst="rect">
            <a:avLst/>
          </a:prstGeom>
          <a:noFill/>
        </p:spPr>
        <p:txBody>
          <a:bodyPr wrap="squar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Impact of GBV on Women and Children</a:t>
            </a:r>
            <a:endParaRPr lang="en-US" sz="2200" b="1" dirty="0"/>
          </a:p>
        </p:txBody>
      </p:sp>
      <p:sp>
        <p:nvSpPr>
          <p:cNvPr id="11" name="Text 6"/>
          <p:cNvSpPr/>
          <p:nvPr/>
        </p:nvSpPr>
        <p:spPr>
          <a:xfrm>
            <a:off x="7494627" y="4016693"/>
            <a:ext cx="2969538" cy="3064193"/>
          </a:xfrm>
          <a:prstGeom prst="rect">
            <a:avLst/>
          </a:prstGeom>
          <a:noFill/>
        </p:spPr>
        <p:txBody>
          <a:bodyPr wrap="square" lIns="0" tIns="0" rIns="0" bIns="0" rtlCol="0" anchor="t"/>
          <a:lstStyle/>
          <a:p>
            <a:pPr marL="0" indent="0" algn="l">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This section will delve into the devastating physical, psychological, social, and economic consequences of GBV, particularly for women and children, and how it perpetuates a cycle of violence and trauma.</a:t>
            </a:r>
            <a:endParaRPr lang="en-US" sz="1850" dirty="0"/>
          </a:p>
        </p:txBody>
      </p:sp>
      <p:pic>
        <p:nvPicPr>
          <p:cNvPr id="12" name="Image 3" descr="preencoded.png"/>
          <p:cNvPicPr>
            <a:picLocks noChangeAspect="1"/>
          </p:cNvPicPr>
          <p:nvPr/>
        </p:nvPicPr>
        <p:blipFill>
          <a:blip r:embed="rId6"/>
          <a:stretch>
            <a:fillRect/>
          </a:stretch>
        </p:blipFill>
        <p:spPr>
          <a:xfrm>
            <a:off x="10823138" y="2331482"/>
            <a:ext cx="598408" cy="598408"/>
          </a:xfrm>
          <a:prstGeom prst="rect">
            <a:avLst/>
          </a:prstGeom>
        </p:spPr>
      </p:pic>
      <p:sp>
        <p:nvSpPr>
          <p:cNvPr id="13" name="Text 7"/>
          <p:cNvSpPr/>
          <p:nvPr/>
        </p:nvSpPr>
        <p:spPr>
          <a:xfrm>
            <a:off x="10823138" y="3169206"/>
            <a:ext cx="2969538" cy="703898"/>
          </a:xfrm>
          <a:prstGeom prst="rect">
            <a:avLst/>
          </a:prstGeom>
          <a:noFill/>
        </p:spPr>
        <p:txBody>
          <a:bodyPr wrap="squar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Current Policy Landscape</a:t>
            </a:r>
            <a:endParaRPr lang="en-US" sz="2200" b="1" dirty="0"/>
          </a:p>
        </p:txBody>
      </p:sp>
      <p:sp>
        <p:nvSpPr>
          <p:cNvPr id="14" name="Text 8"/>
          <p:cNvSpPr/>
          <p:nvPr/>
        </p:nvSpPr>
        <p:spPr>
          <a:xfrm>
            <a:off x="10823138" y="4016693"/>
            <a:ext cx="2969538" cy="2681168"/>
          </a:xfrm>
          <a:prstGeom prst="rect">
            <a:avLst/>
          </a:prstGeom>
          <a:noFill/>
        </p:spPr>
        <p:txBody>
          <a:bodyPr wrap="square" lIns="0" tIns="0" rIns="0" bIns="0" rtlCol="0" anchor="t"/>
          <a:lstStyle/>
          <a:p>
            <a:pPr marL="0" indent="0" algn="l">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We will review the existing legal and policy frameworks in Nigeria that address GBV, including their strengths, limitations, and the challenges in their implementation and enforcement.</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061561"/>
            <a:ext cx="11221641"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Overview of Gender-Based Violence in Nigeria</a:t>
            </a:r>
            <a:endParaRPr lang="en-US" sz="4400" dirty="0"/>
          </a:p>
        </p:txBody>
      </p:sp>
      <p:sp>
        <p:nvSpPr>
          <p:cNvPr id="3" name="Text 1"/>
          <p:cNvSpPr/>
          <p:nvPr/>
        </p:nvSpPr>
        <p:spPr>
          <a:xfrm>
            <a:off x="837724" y="2244328"/>
            <a:ext cx="12954952" cy="1149072"/>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Gender-based violence (GBV) is an epidemic affecting individuals in Nigeria based on their gender, often resulting in physical, sexual, or psychological harm. This pervasive issue encompasses a range of abusive behaviors, including physical violence, sexual violence, psychological abuse, economic deprivation, and other harmful practices such as child marriage and genital mutilation.</a:t>
            </a:r>
            <a:endParaRPr lang="en-US" sz="1850" dirty="0"/>
          </a:p>
        </p:txBody>
      </p:sp>
      <p:sp>
        <p:nvSpPr>
          <p:cNvPr id="4" name="Text 2"/>
          <p:cNvSpPr/>
          <p:nvPr/>
        </p:nvSpPr>
        <p:spPr>
          <a:xfrm>
            <a:off x="837724" y="3782258"/>
            <a:ext cx="6297930" cy="789861"/>
          </a:xfrm>
          <a:prstGeom prst="rect">
            <a:avLst/>
          </a:prstGeom>
          <a:noFill/>
        </p:spPr>
        <p:txBody>
          <a:bodyPr wrap="none" lIns="0" tIns="0" rIns="0" bIns="0" rtlCol="0" anchor="t"/>
          <a:lstStyle/>
          <a:p>
            <a:pPr marL="0" indent="0" algn="ctr">
              <a:lnSpc>
                <a:spcPts val="6200"/>
              </a:lnSpc>
              <a:buNone/>
            </a:pPr>
            <a:r>
              <a:rPr lang="en-US" sz="6200" kern="0" spc="-124" dirty="0">
                <a:solidFill>
                  <a:srgbClr val="272525"/>
                </a:solidFill>
                <a:latin typeface="Source Serif Pro Semi Bold" pitchFamily="34" charset="0"/>
                <a:ea typeface="Source Serif Pro Semi Bold" pitchFamily="34" charset="-122"/>
                <a:cs typeface="Source Serif Pro Semi Bold" pitchFamily="34" charset="-120"/>
              </a:rPr>
              <a:t>30%</a:t>
            </a:r>
            <a:endParaRPr lang="en-US" sz="6200" dirty="0"/>
          </a:p>
        </p:txBody>
      </p:sp>
      <p:sp>
        <p:nvSpPr>
          <p:cNvPr id="5" name="Text 3"/>
          <p:cNvSpPr/>
          <p:nvPr/>
        </p:nvSpPr>
        <p:spPr>
          <a:xfrm>
            <a:off x="2578537" y="4871204"/>
            <a:ext cx="2816185" cy="351949"/>
          </a:xfrm>
          <a:prstGeom prst="rect">
            <a:avLst/>
          </a:prstGeom>
          <a:noFill/>
        </p:spPr>
        <p:txBody>
          <a:bodyPr wrap="none" lIns="0" tIns="0" rIns="0" bIns="0" rtlCol="0" anchor="t"/>
          <a:lstStyle/>
          <a:p>
            <a:pPr marL="0" indent="0" algn="ctr">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Prevalence</a:t>
            </a:r>
            <a:endParaRPr lang="en-US" sz="2200" dirty="0"/>
          </a:p>
        </p:txBody>
      </p:sp>
      <p:sp>
        <p:nvSpPr>
          <p:cNvPr id="6" name="Text 4"/>
          <p:cNvSpPr/>
          <p:nvPr/>
        </p:nvSpPr>
        <p:spPr>
          <a:xfrm>
            <a:off x="837724" y="5366742"/>
            <a:ext cx="6297930" cy="766048"/>
          </a:xfrm>
          <a:prstGeom prst="rect">
            <a:avLst/>
          </a:prstGeom>
          <a:noFill/>
        </p:spPr>
        <p:txBody>
          <a:bodyPr wrap="square" lIns="0" tIns="0" rIns="0" bIns="0" rtlCol="0" anchor="t"/>
          <a:lstStyle/>
          <a:p>
            <a:pPr marL="0" indent="0" algn="ctr">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30% of women aged 15-49 in Nigeria have experienced GBV according to the 2018 Nigeria Demographic and Health Survey.</a:t>
            </a:r>
            <a:endParaRPr lang="en-US" sz="1850" dirty="0"/>
          </a:p>
        </p:txBody>
      </p:sp>
      <p:sp>
        <p:nvSpPr>
          <p:cNvPr id="7" name="Text 5"/>
          <p:cNvSpPr/>
          <p:nvPr/>
        </p:nvSpPr>
        <p:spPr>
          <a:xfrm>
            <a:off x="7494627" y="3782258"/>
            <a:ext cx="6298049" cy="789861"/>
          </a:xfrm>
          <a:prstGeom prst="rect">
            <a:avLst/>
          </a:prstGeom>
          <a:noFill/>
        </p:spPr>
        <p:txBody>
          <a:bodyPr wrap="none" lIns="0" tIns="0" rIns="0" bIns="0" rtlCol="0" anchor="t"/>
          <a:lstStyle/>
          <a:p>
            <a:pPr marL="0" indent="0" algn="ctr">
              <a:lnSpc>
                <a:spcPts val="6200"/>
              </a:lnSpc>
              <a:buNone/>
            </a:pPr>
            <a:r>
              <a:rPr lang="en-US" sz="6200" kern="0" spc="-124" dirty="0">
                <a:solidFill>
                  <a:srgbClr val="272525"/>
                </a:solidFill>
                <a:latin typeface="Source Serif Pro Semi Bold" pitchFamily="34" charset="0"/>
                <a:ea typeface="Source Serif Pro Semi Bold" pitchFamily="34" charset="-122"/>
                <a:cs typeface="Source Serif Pro Semi Bold" pitchFamily="34" charset="-120"/>
              </a:rPr>
              <a:t>High</a:t>
            </a:r>
            <a:endParaRPr lang="en-US" sz="6200" dirty="0"/>
          </a:p>
        </p:txBody>
      </p:sp>
      <p:sp>
        <p:nvSpPr>
          <p:cNvPr id="8" name="Text 6"/>
          <p:cNvSpPr/>
          <p:nvPr/>
        </p:nvSpPr>
        <p:spPr>
          <a:xfrm>
            <a:off x="9156383" y="4871204"/>
            <a:ext cx="2974538" cy="351949"/>
          </a:xfrm>
          <a:prstGeom prst="rect">
            <a:avLst/>
          </a:prstGeom>
          <a:noFill/>
        </p:spPr>
        <p:txBody>
          <a:bodyPr wrap="none" lIns="0" tIns="0" rIns="0" bIns="0" rtlCol="0" anchor="t"/>
          <a:lstStyle/>
          <a:p>
            <a:pPr marL="0" indent="0" algn="ctr">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Conflict and Rural Areas</a:t>
            </a:r>
            <a:endParaRPr lang="en-US" sz="2200" dirty="0"/>
          </a:p>
        </p:txBody>
      </p:sp>
      <p:sp>
        <p:nvSpPr>
          <p:cNvPr id="9" name="Text 7"/>
          <p:cNvSpPr/>
          <p:nvPr/>
        </p:nvSpPr>
        <p:spPr>
          <a:xfrm>
            <a:off x="7494627" y="5366742"/>
            <a:ext cx="6298049" cy="766048"/>
          </a:xfrm>
          <a:prstGeom prst="rect">
            <a:avLst/>
          </a:prstGeom>
          <a:noFill/>
        </p:spPr>
        <p:txBody>
          <a:bodyPr wrap="square" lIns="0" tIns="0" rIns="0" bIns="0" rtlCol="0" anchor="t"/>
          <a:lstStyle/>
          <a:p>
            <a:pPr marL="0" indent="0" algn="ctr">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GBV is particularly prevalent in conflict-affected and rural areas of Nigeria.</a:t>
            </a:r>
            <a:endParaRPr lang="en-US" sz="1850" dirty="0"/>
          </a:p>
        </p:txBody>
      </p:sp>
      <p:sp>
        <p:nvSpPr>
          <p:cNvPr id="10" name="Text 8"/>
          <p:cNvSpPr/>
          <p:nvPr/>
        </p:nvSpPr>
        <p:spPr>
          <a:xfrm>
            <a:off x="837724" y="6401991"/>
            <a:ext cx="12954952" cy="766048"/>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The types of GBV encountered in Nigeria are diverse, underscoring the need for a comprehensive approach to address this critical issue and protect the rights and well-being of all individuals, regardless of gender.</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70585"/>
            <a:ext cx="7090291"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Root Causes and Risk Factors</a:t>
            </a:r>
            <a:endParaRPr lang="en-US" sz="4400" dirty="0"/>
          </a:p>
        </p:txBody>
      </p:sp>
      <p:sp>
        <p:nvSpPr>
          <p:cNvPr id="3" name="Text 1"/>
          <p:cNvSpPr/>
          <p:nvPr/>
        </p:nvSpPr>
        <p:spPr>
          <a:xfrm>
            <a:off x="837724" y="2172891"/>
            <a:ext cx="2816185" cy="351949"/>
          </a:xfrm>
          <a:prstGeom prst="rect">
            <a:avLst/>
          </a:prstGeom>
          <a:noFill/>
        </p:spPr>
        <p:txBody>
          <a:bodyPr wrap="non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Cultural Factors</a:t>
            </a:r>
            <a:endParaRPr lang="en-US" sz="2200" dirty="0"/>
          </a:p>
        </p:txBody>
      </p:sp>
      <p:sp>
        <p:nvSpPr>
          <p:cNvPr id="4" name="Text 2"/>
          <p:cNvSpPr/>
          <p:nvPr/>
        </p:nvSpPr>
        <p:spPr>
          <a:xfrm>
            <a:off x="837724" y="2764155"/>
            <a:ext cx="6185535" cy="1532096"/>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Deeply entrenched socio-cultural norms and harmful traditional practices, such as early forced marriage and female genital mutilation, contribute significantly to the prevalence of gender-based violence in Nigeria.</a:t>
            </a:r>
            <a:endParaRPr lang="en-US" sz="1850" dirty="0"/>
          </a:p>
        </p:txBody>
      </p:sp>
      <p:sp>
        <p:nvSpPr>
          <p:cNvPr id="5" name="Text 3"/>
          <p:cNvSpPr/>
          <p:nvPr/>
        </p:nvSpPr>
        <p:spPr>
          <a:xfrm>
            <a:off x="7614761" y="2172891"/>
            <a:ext cx="2821900" cy="351949"/>
          </a:xfrm>
          <a:prstGeom prst="rect">
            <a:avLst/>
          </a:prstGeom>
          <a:noFill/>
        </p:spPr>
        <p:txBody>
          <a:bodyPr wrap="non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Economic Dependence</a:t>
            </a:r>
            <a:endParaRPr lang="en-US" sz="2200" dirty="0"/>
          </a:p>
        </p:txBody>
      </p:sp>
      <p:sp>
        <p:nvSpPr>
          <p:cNvPr id="6" name="Text 4"/>
          <p:cNvSpPr/>
          <p:nvPr/>
        </p:nvSpPr>
        <p:spPr>
          <a:xfrm>
            <a:off x="7614761" y="2764155"/>
            <a:ext cx="6185535" cy="1149072"/>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Poverty and financial insecurity increase women's vulnerability to GBV, as they often lack the means or resources to leave abusive situations or seek help.</a:t>
            </a:r>
            <a:endParaRPr lang="en-US" sz="1850" dirty="0"/>
          </a:p>
        </p:txBody>
      </p:sp>
      <p:sp>
        <p:nvSpPr>
          <p:cNvPr id="7" name="Text 5"/>
          <p:cNvSpPr/>
          <p:nvPr/>
        </p:nvSpPr>
        <p:spPr>
          <a:xfrm>
            <a:off x="837724" y="5020151"/>
            <a:ext cx="2816185" cy="351949"/>
          </a:xfrm>
          <a:prstGeom prst="rect">
            <a:avLst/>
          </a:prstGeom>
          <a:noFill/>
        </p:spPr>
        <p:txBody>
          <a:bodyPr wrap="non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Societal Factors</a:t>
            </a:r>
            <a:endParaRPr lang="en-US" sz="2200" dirty="0"/>
          </a:p>
        </p:txBody>
      </p:sp>
      <p:sp>
        <p:nvSpPr>
          <p:cNvPr id="8" name="Text 6"/>
          <p:cNvSpPr/>
          <p:nvPr/>
        </p:nvSpPr>
        <p:spPr>
          <a:xfrm>
            <a:off x="837724" y="5611416"/>
            <a:ext cx="6185535" cy="1149072"/>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Weak enforcement of laws, lack of access to justice, and societal stigma surrounding the reporting of GBV incidents create an environment that enables the perpetuation of such violence.</a:t>
            </a:r>
            <a:endParaRPr lang="en-US" sz="1850" dirty="0"/>
          </a:p>
        </p:txBody>
      </p:sp>
      <p:sp>
        <p:nvSpPr>
          <p:cNvPr id="9" name="Text 7"/>
          <p:cNvSpPr/>
          <p:nvPr/>
        </p:nvSpPr>
        <p:spPr>
          <a:xfrm>
            <a:off x="7614761" y="5020151"/>
            <a:ext cx="2816185" cy="351949"/>
          </a:xfrm>
          <a:prstGeom prst="rect">
            <a:avLst/>
          </a:prstGeom>
          <a:noFill/>
        </p:spPr>
        <p:txBody>
          <a:bodyPr wrap="non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Gender Inequality</a:t>
            </a:r>
            <a:endParaRPr lang="en-US" sz="2200" dirty="0"/>
          </a:p>
        </p:txBody>
      </p:sp>
      <p:sp>
        <p:nvSpPr>
          <p:cNvPr id="10" name="Text 8"/>
          <p:cNvSpPr/>
          <p:nvPr/>
        </p:nvSpPr>
        <p:spPr>
          <a:xfrm>
            <a:off x="7614761" y="5611416"/>
            <a:ext cx="6185535" cy="1532096"/>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Deeply rooted gender inequality, whereby women are viewed as inferior to men, is a fundamental driver of GBV in Nigeria. This power imbalance manifests in various forms of discrimination and violence against women.</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99241"/>
          </a:xfrm>
          <a:prstGeom prst="rect">
            <a:avLst/>
          </a:prstGeom>
        </p:spPr>
      </p:pic>
      <p:sp>
        <p:nvSpPr>
          <p:cNvPr id="3" name="Text 0"/>
          <p:cNvSpPr/>
          <p:nvPr/>
        </p:nvSpPr>
        <p:spPr>
          <a:xfrm>
            <a:off x="699730" y="3209330"/>
            <a:ext cx="7993380" cy="587931"/>
          </a:xfrm>
          <a:prstGeom prst="rect">
            <a:avLst/>
          </a:prstGeom>
          <a:noFill/>
        </p:spPr>
        <p:txBody>
          <a:bodyPr wrap="none" lIns="0" tIns="0" rIns="0" bIns="0" rtlCol="0" anchor="t"/>
          <a:lstStyle/>
          <a:p>
            <a:pPr marL="0" indent="0">
              <a:lnSpc>
                <a:spcPts val="4600"/>
              </a:lnSpc>
              <a:buNone/>
            </a:pPr>
            <a:r>
              <a:rPr lang="en-US" sz="3700" kern="0" spc="-74" dirty="0">
                <a:solidFill>
                  <a:srgbClr val="D73AD7"/>
                </a:solidFill>
                <a:latin typeface="Source Serif Pro Semi Bold" pitchFamily="34" charset="0"/>
                <a:ea typeface="Source Serif Pro Semi Bold" pitchFamily="34" charset="-122"/>
                <a:cs typeface="Source Serif Pro Semi Bold" pitchFamily="34" charset="-120"/>
              </a:rPr>
              <a:t>Impact of GBV on Women and Children</a:t>
            </a:r>
            <a:endParaRPr lang="en-US" sz="3700" dirty="0"/>
          </a:p>
        </p:txBody>
      </p:sp>
      <p:sp>
        <p:nvSpPr>
          <p:cNvPr id="4" name="Shape 1"/>
          <p:cNvSpPr/>
          <p:nvPr/>
        </p:nvSpPr>
        <p:spPr>
          <a:xfrm>
            <a:off x="699730" y="4322088"/>
            <a:ext cx="449818" cy="449818"/>
          </a:xfrm>
          <a:prstGeom prst="roundRect">
            <a:avLst>
              <a:gd name="adj" fmla="val 18669"/>
            </a:avLst>
          </a:prstGeom>
          <a:solidFill>
            <a:srgbClr val="F4D4F7"/>
          </a:solidFill>
          <a:ln w="7620">
            <a:solidFill>
              <a:srgbClr val="DABADD"/>
            </a:solidFill>
            <a:prstDash val="solid"/>
          </a:ln>
        </p:spPr>
      </p:sp>
      <p:sp>
        <p:nvSpPr>
          <p:cNvPr id="5" name="Text 2"/>
          <p:cNvSpPr/>
          <p:nvPr/>
        </p:nvSpPr>
        <p:spPr>
          <a:xfrm>
            <a:off x="854035" y="4405789"/>
            <a:ext cx="141089" cy="282297"/>
          </a:xfrm>
          <a:prstGeom prst="rect">
            <a:avLst/>
          </a:prstGeom>
          <a:noFill/>
        </p:spPr>
        <p:txBody>
          <a:bodyPr wrap="none" lIns="0" tIns="0" rIns="0" bIns="0" rtlCol="0" anchor="t"/>
          <a:lstStyle/>
          <a:p>
            <a:pPr marL="0" indent="0" algn="ctr">
              <a:lnSpc>
                <a:spcPts val="220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200" dirty="0"/>
          </a:p>
        </p:txBody>
      </p:sp>
      <p:sp>
        <p:nvSpPr>
          <p:cNvPr id="6" name="Text 3"/>
          <p:cNvSpPr/>
          <p:nvPr/>
        </p:nvSpPr>
        <p:spPr>
          <a:xfrm>
            <a:off x="1349454" y="4322088"/>
            <a:ext cx="2352199" cy="294084"/>
          </a:xfrm>
          <a:prstGeom prst="rect">
            <a:avLst/>
          </a:prstGeom>
          <a:noFill/>
        </p:spPr>
        <p:txBody>
          <a:bodyPr wrap="none" lIns="0" tIns="0" rIns="0" bIns="0" rtlCol="0" anchor="t"/>
          <a:lstStyle/>
          <a:p>
            <a:pPr marL="0" indent="0">
              <a:lnSpc>
                <a:spcPts val="2300"/>
              </a:lnSpc>
              <a:buNone/>
            </a:pPr>
            <a:r>
              <a:rPr lang="en-US" sz="1850" b="1" kern="0" spc="-37" dirty="0">
                <a:solidFill>
                  <a:srgbClr val="272525"/>
                </a:solidFill>
                <a:latin typeface="Source Serif Pro Semi Bold" pitchFamily="34" charset="0"/>
                <a:ea typeface="Source Serif Pro Semi Bold" pitchFamily="34" charset="-122"/>
                <a:cs typeface="Source Serif Pro Semi Bold" pitchFamily="34" charset="-120"/>
              </a:rPr>
              <a:t>Health Impacts</a:t>
            </a:r>
            <a:endParaRPr lang="en-US" sz="1850" b="1" dirty="0"/>
          </a:p>
        </p:txBody>
      </p:sp>
      <p:sp>
        <p:nvSpPr>
          <p:cNvPr id="7" name="Text 4"/>
          <p:cNvSpPr/>
          <p:nvPr/>
        </p:nvSpPr>
        <p:spPr>
          <a:xfrm>
            <a:off x="1349454" y="4736068"/>
            <a:ext cx="3627358" cy="1918811"/>
          </a:xfrm>
          <a:prstGeom prst="rect">
            <a:avLst/>
          </a:prstGeom>
          <a:noFill/>
        </p:spPr>
        <p:txBody>
          <a:bodyPr wrap="square" lIns="0" tIns="0" rIns="0" bIns="0" rtlCol="0" anchor="t"/>
          <a:lstStyle/>
          <a:p>
            <a:pPr marL="0" indent="0">
              <a:lnSpc>
                <a:spcPts val="2500"/>
              </a:lnSpc>
              <a:buNone/>
            </a:pPr>
            <a:r>
              <a:rPr lang="en-US" sz="1550" kern="0" spc="-31" dirty="0">
                <a:solidFill>
                  <a:srgbClr val="272525"/>
                </a:solidFill>
                <a:latin typeface="Source Sans Pro" panose="020F0502020204030204" pitchFamily="34" charset="0"/>
                <a:ea typeface="Source Sans Pro" pitchFamily="34" charset="-122"/>
                <a:cs typeface="Source Sans Pro" pitchFamily="34" charset="-120"/>
              </a:rPr>
              <a:t>Gender-based violence can have devastating health consequences for women, including physical injuries, unwanted pregnancies, and long-term mental health issues such as depression, anxiety, and post-traumatic stress disorder.</a:t>
            </a:r>
            <a:endParaRPr lang="en-US" sz="1550" dirty="0"/>
          </a:p>
        </p:txBody>
      </p:sp>
      <p:sp>
        <p:nvSpPr>
          <p:cNvPr id="8" name="Shape 5"/>
          <p:cNvSpPr/>
          <p:nvPr/>
        </p:nvSpPr>
        <p:spPr>
          <a:xfrm>
            <a:off x="5176718" y="4322088"/>
            <a:ext cx="449818" cy="449818"/>
          </a:xfrm>
          <a:prstGeom prst="roundRect">
            <a:avLst>
              <a:gd name="adj" fmla="val 18669"/>
            </a:avLst>
          </a:prstGeom>
          <a:solidFill>
            <a:srgbClr val="F4D4F7"/>
          </a:solidFill>
          <a:ln w="7620">
            <a:solidFill>
              <a:srgbClr val="DABADD"/>
            </a:solidFill>
            <a:prstDash val="solid"/>
          </a:ln>
        </p:spPr>
      </p:sp>
      <p:sp>
        <p:nvSpPr>
          <p:cNvPr id="9" name="Text 6"/>
          <p:cNvSpPr/>
          <p:nvPr/>
        </p:nvSpPr>
        <p:spPr>
          <a:xfrm>
            <a:off x="5331023" y="4405789"/>
            <a:ext cx="141089" cy="282297"/>
          </a:xfrm>
          <a:prstGeom prst="rect">
            <a:avLst/>
          </a:prstGeom>
          <a:noFill/>
        </p:spPr>
        <p:txBody>
          <a:bodyPr wrap="none" lIns="0" tIns="0" rIns="0" bIns="0" rtlCol="0" anchor="t"/>
          <a:lstStyle/>
          <a:p>
            <a:pPr marL="0" indent="0" algn="ctr">
              <a:lnSpc>
                <a:spcPts val="220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200" dirty="0"/>
          </a:p>
        </p:txBody>
      </p:sp>
      <p:sp>
        <p:nvSpPr>
          <p:cNvPr id="10" name="Text 7"/>
          <p:cNvSpPr/>
          <p:nvPr/>
        </p:nvSpPr>
        <p:spPr>
          <a:xfrm>
            <a:off x="5826443" y="4322088"/>
            <a:ext cx="2352199" cy="294084"/>
          </a:xfrm>
          <a:prstGeom prst="rect">
            <a:avLst/>
          </a:prstGeom>
          <a:noFill/>
        </p:spPr>
        <p:txBody>
          <a:bodyPr wrap="none" lIns="0" tIns="0" rIns="0" bIns="0" rtlCol="0" anchor="t"/>
          <a:lstStyle/>
          <a:p>
            <a:pPr marL="0" indent="0">
              <a:lnSpc>
                <a:spcPts val="2300"/>
              </a:lnSpc>
              <a:buNone/>
            </a:pPr>
            <a:r>
              <a:rPr lang="en-US" sz="1850" b="1" kern="0" spc="-37" dirty="0">
                <a:solidFill>
                  <a:srgbClr val="272525"/>
                </a:solidFill>
                <a:latin typeface="Source Serif Pro Semi Bold" pitchFamily="34" charset="0"/>
                <a:ea typeface="Source Serif Pro Semi Bold" pitchFamily="34" charset="-122"/>
                <a:cs typeface="Source Serif Pro Semi Bold" pitchFamily="34" charset="-120"/>
              </a:rPr>
              <a:t>Education Disruption</a:t>
            </a:r>
            <a:endParaRPr lang="en-US" sz="1850" b="1" dirty="0"/>
          </a:p>
        </p:txBody>
      </p:sp>
      <p:sp>
        <p:nvSpPr>
          <p:cNvPr id="11" name="Text 8"/>
          <p:cNvSpPr/>
          <p:nvPr/>
        </p:nvSpPr>
        <p:spPr>
          <a:xfrm>
            <a:off x="5826443" y="4736068"/>
            <a:ext cx="3627358" cy="1279208"/>
          </a:xfrm>
          <a:prstGeom prst="rect">
            <a:avLst/>
          </a:prstGeom>
          <a:noFill/>
        </p:spPr>
        <p:txBody>
          <a:bodyPr wrap="square" lIns="0" tIns="0" rIns="0" bIns="0" rtlCol="0" anchor="t"/>
          <a:lstStyle/>
          <a:p>
            <a:pPr marL="0" indent="0">
              <a:lnSpc>
                <a:spcPts val="2500"/>
              </a:lnSpc>
              <a:buNone/>
            </a:pPr>
            <a:r>
              <a:rPr lang="en-US" sz="1550" kern="0" spc="-31" dirty="0">
                <a:solidFill>
                  <a:srgbClr val="272525"/>
                </a:solidFill>
                <a:latin typeface="Source Sans Pro" panose="020F0502020204030204" pitchFamily="34" charset="0"/>
                <a:ea typeface="Source Sans Pro" pitchFamily="34" charset="-122"/>
                <a:cs typeface="Source Sans Pro" pitchFamily="34" charset="-120"/>
              </a:rPr>
              <a:t>Abuse and early marriage often force girls to drop out of school, limiting their educational and economic opportunities and perpetuating cycles of vulnerability.</a:t>
            </a:r>
            <a:endParaRPr lang="en-US" sz="1550" dirty="0"/>
          </a:p>
        </p:txBody>
      </p:sp>
      <p:sp>
        <p:nvSpPr>
          <p:cNvPr id="12" name="Shape 9"/>
          <p:cNvSpPr/>
          <p:nvPr/>
        </p:nvSpPr>
        <p:spPr>
          <a:xfrm>
            <a:off x="9653707" y="4322088"/>
            <a:ext cx="449818" cy="449818"/>
          </a:xfrm>
          <a:prstGeom prst="roundRect">
            <a:avLst>
              <a:gd name="adj" fmla="val 18669"/>
            </a:avLst>
          </a:prstGeom>
          <a:solidFill>
            <a:srgbClr val="F4D4F7"/>
          </a:solidFill>
          <a:ln w="7620">
            <a:solidFill>
              <a:srgbClr val="DABADD"/>
            </a:solidFill>
            <a:prstDash val="solid"/>
          </a:ln>
        </p:spPr>
      </p:sp>
      <p:sp>
        <p:nvSpPr>
          <p:cNvPr id="13" name="Text 10"/>
          <p:cNvSpPr/>
          <p:nvPr/>
        </p:nvSpPr>
        <p:spPr>
          <a:xfrm>
            <a:off x="9808012" y="4405789"/>
            <a:ext cx="141089" cy="282297"/>
          </a:xfrm>
          <a:prstGeom prst="rect">
            <a:avLst/>
          </a:prstGeom>
          <a:noFill/>
        </p:spPr>
        <p:txBody>
          <a:bodyPr wrap="none" lIns="0" tIns="0" rIns="0" bIns="0" rtlCol="0" anchor="t"/>
          <a:lstStyle/>
          <a:p>
            <a:pPr marL="0" indent="0" algn="ctr">
              <a:lnSpc>
                <a:spcPts val="220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200" dirty="0"/>
          </a:p>
        </p:txBody>
      </p:sp>
      <p:sp>
        <p:nvSpPr>
          <p:cNvPr id="14" name="Text 11"/>
          <p:cNvSpPr/>
          <p:nvPr/>
        </p:nvSpPr>
        <p:spPr>
          <a:xfrm>
            <a:off x="10303431" y="4322088"/>
            <a:ext cx="2653665" cy="294084"/>
          </a:xfrm>
          <a:prstGeom prst="rect">
            <a:avLst/>
          </a:prstGeom>
          <a:noFill/>
        </p:spPr>
        <p:txBody>
          <a:bodyPr wrap="none" lIns="0" tIns="0" rIns="0" bIns="0" rtlCol="0" anchor="t"/>
          <a:lstStyle/>
          <a:p>
            <a:pPr marL="0" indent="0">
              <a:lnSpc>
                <a:spcPts val="2300"/>
              </a:lnSpc>
              <a:buNone/>
            </a:pPr>
            <a:r>
              <a:rPr lang="en-US" sz="1850" b="1" kern="0" spc="-37" dirty="0">
                <a:solidFill>
                  <a:srgbClr val="272525"/>
                </a:solidFill>
                <a:latin typeface="Source Serif Pro Semi Bold" pitchFamily="34" charset="0"/>
                <a:ea typeface="Source Serif Pro Semi Bold" pitchFamily="34" charset="-122"/>
                <a:cs typeface="Source Serif Pro Semi Bold" pitchFamily="34" charset="-120"/>
              </a:rPr>
              <a:t>Intergenerational Trauma</a:t>
            </a:r>
            <a:endParaRPr lang="en-US" sz="1850" b="1" dirty="0"/>
          </a:p>
        </p:txBody>
      </p:sp>
      <p:sp>
        <p:nvSpPr>
          <p:cNvPr id="15" name="Text 12"/>
          <p:cNvSpPr/>
          <p:nvPr/>
        </p:nvSpPr>
        <p:spPr>
          <a:xfrm>
            <a:off x="10303431" y="4736068"/>
            <a:ext cx="3627358" cy="1599009"/>
          </a:xfrm>
          <a:prstGeom prst="rect">
            <a:avLst/>
          </a:prstGeom>
          <a:noFill/>
        </p:spPr>
        <p:txBody>
          <a:bodyPr wrap="square" lIns="0" tIns="0" rIns="0" bIns="0" rtlCol="0" anchor="t"/>
          <a:lstStyle/>
          <a:p>
            <a:pPr marL="0" indent="0">
              <a:lnSpc>
                <a:spcPts val="2500"/>
              </a:lnSpc>
              <a:buNone/>
            </a:pPr>
            <a:r>
              <a:rPr lang="en-US" sz="1550" kern="0" spc="-31" dirty="0">
                <a:solidFill>
                  <a:srgbClr val="272525"/>
                </a:solidFill>
                <a:latin typeface="Source Sans Pro" panose="020F0502020204030204" pitchFamily="34" charset="0"/>
                <a:ea typeface="Source Sans Pro" pitchFamily="34" charset="-122"/>
                <a:cs typeface="Source Sans Pro" pitchFamily="34" charset="-120"/>
              </a:rPr>
              <a:t>Children who witness or experience GBV are more likely to become victims or perpetrators themselves, continuing the cycle of abuse and hindering personal, familial, and community development.</a:t>
            </a:r>
            <a:endParaRPr lang="en-US" sz="1550" dirty="0"/>
          </a:p>
        </p:txBody>
      </p:sp>
      <p:sp>
        <p:nvSpPr>
          <p:cNvPr id="16" name="Text 13"/>
          <p:cNvSpPr/>
          <p:nvPr/>
        </p:nvSpPr>
        <p:spPr>
          <a:xfrm>
            <a:off x="699730" y="6879788"/>
            <a:ext cx="13230939" cy="639604"/>
          </a:xfrm>
          <a:prstGeom prst="rect">
            <a:avLst/>
          </a:prstGeom>
          <a:noFill/>
        </p:spPr>
        <p:txBody>
          <a:bodyPr wrap="square" lIns="0" tIns="0" rIns="0" bIns="0" rtlCol="0" anchor="t"/>
          <a:lstStyle/>
          <a:p>
            <a:pPr marL="0" indent="0">
              <a:lnSpc>
                <a:spcPts val="2500"/>
              </a:lnSpc>
              <a:buNone/>
            </a:pPr>
            <a:r>
              <a:rPr lang="en-US" sz="1550" kern="0" spc="-31" dirty="0">
                <a:solidFill>
                  <a:srgbClr val="272525"/>
                </a:solidFill>
                <a:latin typeface="Source Sans Pro" panose="020F0502020204030204" pitchFamily="34" charset="0"/>
                <a:ea typeface="Source Sans Pro" pitchFamily="34" charset="-122"/>
                <a:cs typeface="Source Sans Pro" pitchFamily="34" charset="-120"/>
              </a:rPr>
              <a:t>The profound economic and psychological impact of GBV on survivors, families, and communities undermines individual potential and national progress, highlighting the urgent need for comprehensive, multifaceted interventions.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16399"/>
            <a:ext cx="6267450"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Current Policy Landscape</a:t>
            </a:r>
            <a:endParaRPr lang="en-US" sz="4400" dirty="0"/>
          </a:p>
        </p:txBody>
      </p:sp>
      <p:pic>
        <p:nvPicPr>
          <p:cNvPr id="3" name="Image 0" descr="preencoded.png"/>
          <p:cNvPicPr>
            <a:picLocks noChangeAspect="1"/>
          </p:cNvPicPr>
          <p:nvPr/>
        </p:nvPicPr>
        <p:blipFill>
          <a:blip r:embed="rId3"/>
          <a:stretch>
            <a:fillRect/>
          </a:stretch>
        </p:blipFill>
        <p:spPr>
          <a:xfrm>
            <a:off x="837724" y="1899166"/>
            <a:ext cx="4078962" cy="2520910"/>
          </a:xfrm>
          <a:prstGeom prst="rect">
            <a:avLst/>
          </a:prstGeom>
        </p:spPr>
      </p:pic>
      <p:sp>
        <p:nvSpPr>
          <p:cNvPr id="4" name="Text 1"/>
          <p:cNvSpPr/>
          <p:nvPr/>
        </p:nvSpPr>
        <p:spPr>
          <a:xfrm>
            <a:off x="837724" y="4719280"/>
            <a:ext cx="2816185" cy="351949"/>
          </a:xfrm>
          <a:prstGeom prst="rect">
            <a:avLst/>
          </a:prstGeom>
          <a:noFill/>
        </p:spPr>
        <p:txBody>
          <a:bodyPr wrap="non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Key Policies in Place</a:t>
            </a:r>
            <a:endParaRPr lang="en-US" sz="2200" b="1" dirty="0"/>
          </a:p>
        </p:txBody>
      </p:sp>
      <p:sp>
        <p:nvSpPr>
          <p:cNvPr id="5" name="Text 2"/>
          <p:cNvSpPr/>
          <p:nvPr/>
        </p:nvSpPr>
        <p:spPr>
          <a:xfrm>
            <a:off x="837724" y="5214818"/>
            <a:ext cx="4078962" cy="1915120"/>
          </a:xfrm>
          <a:prstGeom prst="rect">
            <a:avLst/>
          </a:prstGeom>
          <a:noFill/>
        </p:spPr>
        <p:txBody>
          <a:bodyPr wrap="square" lIns="0" tIns="0" rIns="0" bIns="0" rtlCol="0" anchor="t"/>
          <a:lstStyle/>
          <a:p>
            <a:pPr marL="0" indent="0" algn="l">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Nigeria has enacted several laws and policies to address gender-based violence, including the Violence Against Persons Prohibition (VAPP) Act of 2015 and the Child Rights Act of 2003.</a:t>
            </a:r>
            <a:endParaRPr lang="en-US" sz="1850" dirty="0"/>
          </a:p>
        </p:txBody>
      </p:sp>
      <p:pic>
        <p:nvPicPr>
          <p:cNvPr id="6" name="Image 1" descr="preencoded.png"/>
          <p:cNvPicPr>
            <a:picLocks noChangeAspect="1"/>
          </p:cNvPicPr>
          <p:nvPr/>
        </p:nvPicPr>
        <p:blipFill>
          <a:blip r:embed="rId4"/>
          <a:stretch>
            <a:fillRect/>
          </a:stretch>
        </p:blipFill>
        <p:spPr>
          <a:xfrm>
            <a:off x="5275659" y="1899166"/>
            <a:ext cx="4078962" cy="2520910"/>
          </a:xfrm>
          <a:prstGeom prst="rect">
            <a:avLst/>
          </a:prstGeom>
        </p:spPr>
      </p:pic>
      <p:sp>
        <p:nvSpPr>
          <p:cNvPr id="7" name="Text 3"/>
          <p:cNvSpPr/>
          <p:nvPr/>
        </p:nvSpPr>
        <p:spPr>
          <a:xfrm>
            <a:off x="5275659" y="4719280"/>
            <a:ext cx="2816185" cy="351949"/>
          </a:xfrm>
          <a:prstGeom prst="rect">
            <a:avLst/>
          </a:prstGeom>
          <a:noFill/>
        </p:spPr>
        <p:txBody>
          <a:bodyPr wrap="non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Implementation Gaps</a:t>
            </a:r>
            <a:endParaRPr lang="en-US" sz="2200" b="1" dirty="0"/>
          </a:p>
        </p:txBody>
      </p:sp>
      <p:sp>
        <p:nvSpPr>
          <p:cNvPr id="8" name="Text 4"/>
          <p:cNvSpPr/>
          <p:nvPr/>
        </p:nvSpPr>
        <p:spPr>
          <a:xfrm>
            <a:off x="5275659" y="5214818"/>
            <a:ext cx="4078962" cy="1915120"/>
          </a:xfrm>
          <a:prstGeom prst="rect">
            <a:avLst/>
          </a:prstGeom>
          <a:noFill/>
        </p:spPr>
        <p:txBody>
          <a:bodyPr wrap="square" lIns="0" tIns="0" rIns="0" bIns="0" rtlCol="0" anchor="t"/>
          <a:lstStyle/>
          <a:p>
            <a:pPr marL="0" indent="0" algn="l">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While these policies provide a strong legal framework, their implementation has been limited, particularly in rural areas, and many citizens remain unaware of their existence.</a:t>
            </a:r>
            <a:endParaRPr lang="en-US" sz="1850" dirty="0"/>
          </a:p>
        </p:txBody>
      </p:sp>
      <p:pic>
        <p:nvPicPr>
          <p:cNvPr id="9" name="Image 2" descr="preencoded.png"/>
          <p:cNvPicPr>
            <a:picLocks noChangeAspect="1"/>
          </p:cNvPicPr>
          <p:nvPr/>
        </p:nvPicPr>
        <p:blipFill>
          <a:blip r:embed="rId5"/>
          <a:stretch>
            <a:fillRect/>
          </a:stretch>
        </p:blipFill>
        <p:spPr>
          <a:xfrm>
            <a:off x="9713595" y="1899166"/>
            <a:ext cx="4079081" cy="2521029"/>
          </a:xfrm>
          <a:prstGeom prst="rect">
            <a:avLst/>
          </a:prstGeom>
        </p:spPr>
      </p:pic>
      <p:sp>
        <p:nvSpPr>
          <p:cNvPr id="10" name="Text 5"/>
          <p:cNvSpPr/>
          <p:nvPr/>
        </p:nvSpPr>
        <p:spPr>
          <a:xfrm>
            <a:off x="9713595" y="4719399"/>
            <a:ext cx="2816185" cy="351949"/>
          </a:xfrm>
          <a:prstGeom prst="rect">
            <a:avLst/>
          </a:prstGeom>
          <a:noFill/>
        </p:spPr>
        <p:txBody>
          <a:bodyPr wrap="non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Need for Awareness</a:t>
            </a:r>
            <a:endParaRPr lang="en-US" sz="2200" b="1" dirty="0"/>
          </a:p>
        </p:txBody>
      </p:sp>
      <p:sp>
        <p:nvSpPr>
          <p:cNvPr id="11" name="Text 6"/>
          <p:cNvSpPr/>
          <p:nvPr/>
        </p:nvSpPr>
        <p:spPr>
          <a:xfrm>
            <a:off x="9713595" y="5214938"/>
            <a:ext cx="4079081" cy="2298144"/>
          </a:xfrm>
          <a:prstGeom prst="rect">
            <a:avLst/>
          </a:prstGeom>
          <a:noFill/>
        </p:spPr>
        <p:txBody>
          <a:bodyPr wrap="square" lIns="0" tIns="0" rIns="0" bIns="0" rtlCol="0" anchor="t"/>
          <a:lstStyle/>
          <a:p>
            <a:pPr marL="0" indent="0" algn="l">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Increasing awareness and understanding of these laws and policies among all segments of the Nigerian population is crucial for ensuring their effective implementation and protecting the rights of women and children.</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23912"/>
          </a:xfrm>
          <a:prstGeom prst="rect">
            <a:avLst/>
          </a:prstGeom>
        </p:spPr>
      </p:pic>
      <p:sp>
        <p:nvSpPr>
          <p:cNvPr id="3" name="Text 0"/>
          <p:cNvSpPr/>
          <p:nvPr/>
        </p:nvSpPr>
        <p:spPr>
          <a:xfrm>
            <a:off x="762595" y="3323153"/>
            <a:ext cx="5127307" cy="640794"/>
          </a:xfrm>
          <a:prstGeom prst="rect">
            <a:avLst/>
          </a:prstGeom>
          <a:noFill/>
        </p:spPr>
        <p:txBody>
          <a:bodyPr wrap="none" lIns="0" tIns="0" rIns="0" bIns="0" rtlCol="0" anchor="t"/>
          <a:lstStyle/>
          <a:p>
            <a:pPr marL="0" indent="0">
              <a:lnSpc>
                <a:spcPts val="5000"/>
              </a:lnSpc>
              <a:buNone/>
            </a:pPr>
            <a:r>
              <a:rPr lang="en-US" sz="4000" kern="0" spc="-81" dirty="0">
                <a:solidFill>
                  <a:srgbClr val="D73AD7"/>
                </a:solidFill>
                <a:latin typeface="Source Serif Pro Semi Bold" pitchFamily="34" charset="0"/>
                <a:ea typeface="Source Serif Pro Semi Bold" pitchFamily="34" charset="-122"/>
                <a:cs typeface="Source Serif Pro Semi Bold" pitchFamily="34" charset="-120"/>
              </a:rPr>
              <a:t>Barriers to Mitigation</a:t>
            </a:r>
            <a:endParaRPr lang="en-US" sz="4000" dirty="0"/>
          </a:p>
        </p:txBody>
      </p:sp>
      <p:sp>
        <p:nvSpPr>
          <p:cNvPr id="4" name="Shape 1"/>
          <p:cNvSpPr/>
          <p:nvPr/>
        </p:nvSpPr>
        <p:spPr>
          <a:xfrm>
            <a:off x="762595" y="4290774"/>
            <a:ext cx="4223147" cy="3342442"/>
          </a:xfrm>
          <a:prstGeom prst="roundRect">
            <a:avLst>
              <a:gd name="adj" fmla="val 2738"/>
            </a:avLst>
          </a:prstGeom>
          <a:solidFill>
            <a:srgbClr val="F4D4F7"/>
          </a:solidFill>
          <a:ln w="7620">
            <a:solidFill>
              <a:srgbClr val="DABADD"/>
            </a:solidFill>
            <a:prstDash val="solid"/>
          </a:ln>
        </p:spPr>
      </p:sp>
      <p:sp>
        <p:nvSpPr>
          <p:cNvPr id="5" name="Text 2"/>
          <p:cNvSpPr/>
          <p:nvPr/>
        </p:nvSpPr>
        <p:spPr>
          <a:xfrm>
            <a:off x="988100" y="4516279"/>
            <a:ext cx="2563654" cy="320397"/>
          </a:xfrm>
          <a:prstGeom prst="rect">
            <a:avLst/>
          </a:prstGeom>
          <a:noFill/>
        </p:spPr>
        <p:txBody>
          <a:bodyPr wrap="none" lIns="0" tIns="0" rIns="0" bIns="0" rtlCol="0" anchor="t"/>
          <a:lstStyle/>
          <a:p>
            <a:pPr marL="0" indent="0">
              <a:lnSpc>
                <a:spcPts val="2500"/>
              </a:lnSpc>
              <a:buNone/>
            </a:pPr>
            <a:r>
              <a:rPr lang="en-US" sz="2000" kern="0" spc="-40" dirty="0">
                <a:solidFill>
                  <a:srgbClr val="272525"/>
                </a:solidFill>
                <a:latin typeface="Source Serif Pro Semi Bold" pitchFamily="34" charset="0"/>
                <a:ea typeface="Source Serif Pro Semi Bold" pitchFamily="34" charset="-122"/>
                <a:cs typeface="Source Serif Pro Semi Bold" pitchFamily="34" charset="-120"/>
              </a:rPr>
              <a:t>Societal Stigma</a:t>
            </a:r>
            <a:endParaRPr lang="en-US" sz="2000" dirty="0"/>
          </a:p>
        </p:txBody>
      </p:sp>
      <p:sp>
        <p:nvSpPr>
          <p:cNvPr id="6" name="Text 3"/>
          <p:cNvSpPr/>
          <p:nvPr/>
        </p:nvSpPr>
        <p:spPr>
          <a:xfrm>
            <a:off x="988100" y="4967407"/>
            <a:ext cx="3772138" cy="2091690"/>
          </a:xfrm>
          <a:prstGeom prst="rect">
            <a:avLst/>
          </a:prstGeom>
          <a:noFill/>
        </p:spPr>
        <p:txBody>
          <a:bodyPr wrap="square" lIns="0" tIns="0" rIns="0" bIns="0" rtlCol="0" anchor="t"/>
          <a:lstStyle/>
          <a:p>
            <a:pPr marL="0" indent="0">
              <a:lnSpc>
                <a:spcPts val="270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Survivors of gender-based violence in Nigeria often face immense societal stigma, fearing blame and ostracization from their communities. This deters many from seeking help or reporting incidents, perpetuating the cycle of abuse.</a:t>
            </a:r>
            <a:endParaRPr lang="en-US" sz="1700" dirty="0"/>
          </a:p>
        </p:txBody>
      </p:sp>
      <p:sp>
        <p:nvSpPr>
          <p:cNvPr id="7" name="Shape 4"/>
          <p:cNvSpPr/>
          <p:nvPr/>
        </p:nvSpPr>
        <p:spPr>
          <a:xfrm>
            <a:off x="5203627" y="4290774"/>
            <a:ext cx="4223147" cy="3342442"/>
          </a:xfrm>
          <a:prstGeom prst="roundRect">
            <a:avLst>
              <a:gd name="adj" fmla="val 2738"/>
            </a:avLst>
          </a:prstGeom>
          <a:solidFill>
            <a:srgbClr val="F4D4F7"/>
          </a:solidFill>
          <a:ln w="7620">
            <a:solidFill>
              <a:srgbClr val="DABADD"/>
            </a:solidFill>
            <a:prstDash val="solid"/>
          </a:ln>
        </p:spPr>
      </p:sp>
      <p:sp>
        <p:nvSpPr>
          <p:cNvPr id="8" name="Text 5"/>
          <p:cNvSpPr/>
          <p:nvPr/>
        </p:nvSpPr>
        <p:spPr>
          <a:xfrm>
            <a:off x="5429131" y="4516279"/>
            <a:ext cx="2563654" cy="320397"/>
          </a:xfrm>
          <a:prstGeom prst="rect">
            <a:avLst/>
          </a:prstGeom>
          <a:noFill/>
        </p:spPr>
        <p:txBody>
          <a:bodyPr wrap="none" lIns="0" tIns="0" rIns="0" bIns="0" rtlCol="0" anchor="t"/>
          <a:lstStyle/>
          <a:p>
            <a:pPr marL="0" indent="0">
              <a:lnSpc>
                <a:spcPts val="2500"/>
              </a:lnSpc>
              <a:buNone/>
            </a:pPr>
            <a:r>
              <a:rPr lang="en-US" sz="2000" kern="0" spc="-40" dirty="0">
                <a:solidFill>
                  <a:srgbClr val="272525"/>
                </a:solidFill>
                <a:latin typeface="Source Serif Pro Semi Bold" pitchFamily="34" charset="0"/>
                <a:ea typeface="Source Serif Pro Semi Bold" pitchFamily="34" charset="-122"/>
                <a:cs typeface="Source Serif Pro Semi Bold" pitchFamily="34" charset="-120"/>
              </a:rPr>
              <a:t>Lack of Resources</a:t>
            </a:r>
            <a:endParaRPr lang="en-US" sz="2000" dirty="0"/>
          </a:p>
        </p:txBody>
      </p:sp>
      <p:sp>
        <p:nvSpPr>
          <p:cNvPr id="9" name="Text 6"/>
          <p:cNvSpPr/>
          <p:nvPr/>
        </p:nvSpPr>
        <p:spPr>
          <a:xfrm>
            <a:off x="5429131" y="4967407"/>
            <a:ext cx="3772138" cy="2440305"/>
          </a:xfrm>
          <a:prstGeom prst="rect">
            <a:avLst/>
          </a:prstGeom>
          <a:noFill/>
        </p:spPr>
        <p:txBody>
          <a:bodyPr wrap="square" lIns="0" tIns="0" rIns="0" bIns="0" rtlCol="0" anchor="t"/>
          <a:lstStyle/>
          <a:p>
            <a:pPr marL="0" indent="0">
              <a:lnSpc>
                <a:spcPts val="270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Insufficient access to essential services such as shelters, legal aid, and healthcare makes it extremely challenging for survivors to escape and recover from the trauma of gender-based violence. This resource gap hinders effective mitigation efforts.</a:t>
            </a:r>
            <a:endParaRPr lang="en-US" sz="1700" dirty="0"/>
          </a:p>
        </p:txBody>
      </p:sp>
      <p:sp>
        <p:nvSpPr>
          <p:cNvPr id="10" name="Shape 7"/>
          <p:cNvSpPr/>
          <p:nvPr/>
        </p:nvSpPr>
        <p:spPr>
          <a:xfrm>
            <a:off x="9644658" y="4290774"/>
            <a:ext cx="4223147" cy="3342442"/>
          </a:xfrm>
          <a:prstGeom prst="roundRect">
            <a:avLst>
              <a:gd name="adj" fmla="val 2738"/>
            </a:avLst>
          </a:prstGeom>
          <a:solidFill>
            <a:srgbClr val="F4D4F7"/>
          </a:solidFill>
          <a:ln w="7620">
            <a:solidFill>
              <a:srgbClr val="DABADD"/>
            </a:solidFill>
            <a:prstDash val="solid"/>
          </a:ln>
        </p:spPr>
      </p:sp>
      <p:sp>
        <p:nvSpPr>
          <p:cNvPr id="11" name="Text 8"/>
          <p:cNvSpPr/>
          <p:nvPr/>
        </p:nvSpPr>
        <p:spPr>
          <a:xfrm>
            <a:off x="9870162" y="4516279"/>
            <a:ext cx="2563654" cy="320397"/>
          </a:xfrm>
          <a:prstGeom prst="rect">
            <a:avLst/>
          </a:prstGeom>
          <a:noFill/>
        </p:spPr>
        <p:txBody>
          <a:bodyPr wrap="none" lIns="0" tIns="0" rIns="0" bIns="0" rtlCol="0" anchor="t"/>
          <a:lstStyle/>
          <a:p>
            <a:pPr marL="0" indent="0">
              <a:lnSpc>
                <a:spcPts val="2500"/>
              </a:lnSpc>
              <a:buNone/>
            </a:pPr>
            <a:r>
              <a:rPr lang="en-US" sz="2000" kern="0" spc="-40" dirty="0">
                <a:solidFill>
                  <a:srgbClr val="272525"/>
                </a:solidFill>
                <a:latin typeface="Source Serif Pro Semi Bold" pitchFamily="34" charset="0"/>
                <a:ea typeface="Source Serif Pro Semi Bold" pitchFamily="34" charset="-122"/>
                <a:cs typeface="Source Serif Pro Semi Bold" pitchFamily="34" charset="-120"/>
              </a:rPr>
              <a:t>Cultural Resistance</a:t>
            </a:r>
            <a:endParaRPr lang="en-US" sz="2000" dirty="0"/>
          </a:p>
        </p:txBody>
      </p:sp>
      <p:sp>
        <p:nvSpPr>
          <p:cNvPr id="12" name="Text 9"/>
          <p:cNvSpPr/>
          <p:nvPr/>
        </p:nvSpPr>
        <p:spPr>
          <a:xfrm>
            <a:off x="9870162" y="4967407"/>
            <a:ext cx="3772138" cy="2091690"/>
          </a:xfrm>
          <a:prstGeom prst="rect">
            <a:avLst/>
          </a:prstGeom>
          <a:noFill/>
        </p:spPr>
        <p:txBody>
          <a:bodyPr wrap="square" lIns="0" tIns="0" rIns="0" bIns="0" rtlCol="0" anchor="t"/>
          <a:lstStyle/>
          <a:p>
            <a:pPr marL="0" indent="0">
              <a:lnSpc>
                <a:spcPts val="2700"/>
              </a:lnSpc>
              <a:buNone/>
            </a:pPr>
            <a:r>
              <a:rPr lang="en-US" sz="1700" kern="0" spc="-34" dirty="0">
                <a:solidFill>
                  <a:srgbClr val="272525"/>
                </a:solidFill>
                <a:latin typeface="Source Sans Pro" panose="020F0502020204030204" pitchFamily="34" charset="0"/>
                <a:ea typeface="Source Sans Pro" pitchFamily="34" charset="-122"/>
                <a:cs typeface="Source Sans Pro" pitchFamily="34" charset="-120"/>
              </a:rPr>
              <a:t>Deep-rooted cultural beliefs and norms in Nigeria can pose significant barriers to mitigating gender-based violence. Overcoming entrenched attitudes that condone or minimize such violence remains a crucial yet difficult challenge.</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9131" y="674608"/>
            <a:ext cx="7805738" cy="1124664"/>
          </a:xfrm>
          <a:prstGeom prst="rect">
            <a:avLst/>
          </a:prstGeom>
          <a:noFill/>
        </p:spPr>
        <p:txBody>
          <a:bodyPr wrap="square" lIns="0" tIns="0" rIns="0" bIns="0" rtlCol="0" anchor="t"/>
          <a:lstStyle/>
          <a:p>
            <a:pPr marL="0" indent="0">
              <a:lnSpc>
                <a:spcPts val="4400"/>
              </a:lnSpc>
              <a:buNone/>
            </a:pPr>
            <a:r>
              <a:rPr lang="en-US" sz="3500" kern="0" spc="-71" dirty="0">
                <a:solidFill>
                  <a:srgbClr val="D73AD7"/>
                </a:solidFill>
                <a:latin typeface="Source Serif Pro Semi Bold" pitchFamily="34" charset="0"/>
                <a:ea typeface="Source Serif Pro Semi Bold" pitchFamily="34" charset="-122"/>
                <a:cs typeface="Source Serif Pro Semi Bold" pitchFamily="34" charset="-120"/>
              </a:rPr>
              <a:t>A Multi-Sectoral Approach to Mitigating Gender-Based Violence</a:t>
            </a:r>
            <a:endParaRPr lang="en-US" sz="3500" dirty="0"/>
          </a:p>
        </p:txBody>
      </p:sp>
      <p:sp>
        <p:nvSpPr>
          <p:cNvPr id="4" name="Shape 1"/>
          <p:cNvSpPr/>
          <p:nvPr/>
        </p:nvSpPr>
        <p:spPr>
          <a:xfrm>
            <a:off x="944404" y="2085975"/>
            <a:ext cx="22860" cy="5468898"/>
          </a:xfrm>
          <a:prstGeom prst="roundRect">
            <a:avLst>
              <a:gd name="adj" fmla="val 351296"/>
            </a:avLst>
          </a:prstGeom>
          <a:solidFill>
            <a:srgbClr val="DABADD"/>
          </a:solidFill>
        </p:spPr>
      </p:sp>
      <p:sp>
        <p:nvSpPr>
          <p:cNvPr id="5" name="Shape 2"/>
          <p:cNvSpPr/>
          <p:nvPr/>
        </p:nvSpPr>
        <p:spPr>
          <a:xfrm>
            <a:off x="1148060" y="2504599"/>
            <a:ext cx="669131" cy="22860"/>
          </a:xfrm>
          <a:prstGeom prst="roundRect">
            <a:avLst>
              <a:gd name="adj" fmla="val 351296"/>
            </a:avLst>
          </a:prstGeom>
          <a:solidFill>
            <a:srgbClr val="DABADD"/>
          </a:solidFill>
        </p:spPr>
      </p:sp>
      <p:sp>
        <p:nvSpPr>
          <p:cNvPr id="6" name="Shape 3"/>
          <p:cNvSpPr/>
          <p:nvPr/>
        </p:nvSpPr>
        <p:spPr>
          <a:xfrm>
            <a:off x="740747" y="2301002"/>
            <a:ext cx="430173" cy="430173"/>
          </a:xfrm>
          <a:prstGeom prst="roundRect">
            <a:avLst>
              <a:gd name="adj" fmla="val 18668"/>
            </a:avLst>
          </a:prstGeom>
          <a:solidFill>
            <a:srgbClr val="F4D4F7"/>
          </a:solidFill>
          <a:ln w="7620">
            <a:solidFill>
              <a:srgbClr val="DABADD"/>
            </a:solidFill>
            <a:prstDash val="solid"/>
          </a:ln>
        </p:spPr>
      </p:sp>
      <p:sp>
        <p:nvSpPr>
          <p:cNvPr id="7" name="Text 4"/>
          <p:cNvSpPr/>
          <p:nvPr/>
        </p:nvSpPr>
        <p:spPr>
          <a:xfrm>
            <a:off x="888385" y="2381131"/>
            <a:ext cx="134898" cy="269915"/>
          </a:xfrm>
          <a:prstGeom prst="rect">
            <a:avLst/>
          </a:prstGeom>
          <a:noFill/>
        </p:spPr>
        <p:txBody>
          <a:bodyPr wrap="none" lIns="0" tIns="0" rIns="0" bIns="0" rtlCol="0" anchor="t"/>
          <a:lstStyle/>
          <a:p>
            <a:pPr marL="0" indent="0" algn="ctr">
              <a:lnSpc>
                <a:spcPts val="2100"/>
              </a:lnSpc>
              <a:buNone/>
            </a:pPr>
            <a:r>
              <a:rPr lang="en-US" sz="2100" kern="0" spc="-43"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100" dirty="0"/>
          </a:p>
        </p:txBody>
      </p:sp>
      <p:sp>
        <p:nvSpPr>
          <p:cNvPr id="8" name="Text 5"/>
          <p:cNvSpPr/>
          <p:nvPr/>
        </p:nvSpPr>
        <p:spPr>
          <a:xfrm>
            <a:off x="2007394" y="2277070"/>
            <a:ext cx="2249448" cy="281107"/>
          </a:xfrm>
          <a:prstGeom prst="rect">
            <a:avLst/>
          </a:prstGeom>
          <a:noFill/>
        </p:spPr>
        <p:txBody>
          <a:bodyPr wrap="none" lIns="0" tIns="0" rIns="0" bIns="0" rtlCol="0" anchor="t"/>
          <a:lstStyle/>
          <a:p>
            <a:pPr marL="0" indent="0" algn="l">
              <a:lnSpc>
                <a:spcPts val="2200"/>
              </a:lnSpc>
              <a:buNone/>
            </a:pPr>
            <a:r>
              <a:rPr lang="en-US" sz="1750" b="1" kern="0" spc="-35" dirty="0">
                <a:solidFill>
                  <a:srgbClr val="272525"/>
                </a:solidFill>
                <a:latin typeface="Source Serif Pro Semi Bold" pitchFamily="34" charset="0"/>
                <a:ea typeface="Source Serif Pro Semi Bold" pitchFamily="34" charset="-122"/>
                <a:cs typeface="Source Serif Pro Semi Bold" pitchFamily="34" charset="-120"/>
              </a:rPr>
              <a:t>Collaborative Efforts</a:t>
            </a:r>
            <a:endParaRPr lang="en-US" sz="1750" b="1" dirty="0"/>
          </a:p>
        </p:txBody>
      </p:sp>
      <p:sp>
        <p:nvSpPr>
          <p:cNvPr id="9" name="Text 6"/>
          <p:cNvSpPr/>
          <p:nvPr/>
        </p:nvSpPr>
        <p:spPr>
          <a:xfrm>
            <a:off x="2007394" y="2672834"/>
            <a:ext cx="6467475" cy="917615"/>
          </a:xfrm>
          <a:prstGeom prst="rect">
            <a:avLst/>
          </a:prstGeom>
          <a:noFill/>
        </p:spPr>
        <p:txBody>
          <a:bodyPr wrap="square" lIns="0" tIns="0" rIns="0" bIns="0" rtlCol="0" anchor="t"/>
          <a:lstStyle/>
          <a:p>
            <a:pPr marL="0" indent="0" algn="l">
              <a:lnSpc>
                <a:spcPts val="2400"/>
              </a:lnSpc>
              <a:buNone/>
            </a:pPr>
            <a:r>
              <a:rPr lang="en-US" sz="1500" kern="0" spc="-30" dirty="0">
                <a:solidFill>
                  <a:srgbClr val="272525"/>
                </a:solidFill>
                <a:latin typeface="Source Sans Pro" panose="020F0502020204030204" pitchFamily="34" charset="0"/>
                <a:ea typeface="Source Sans Pro" pitchFamily="34" charset="-122"/>
                <a:cs typeface="Source Sans Pro" pitchFamily="34" charset="-120"/>
              </a:rPr>
              <a:t>Addressing gender-based violence (GBV) in Nigeria requires a multi-sectoral approach that brings together key stakeholders from various sectors, including health, education, legal, civil society, and media.</a:t>
            </a:r>
            <a:endParaRPr lang="en-US" sz="1500" dirty="0"/>
          </a:p>
        </p:txBody>
      </p:sp>
      <p:sp>
        <p:nvSpPr>
          <p:cNvPr id="10" name="Shape 7"/>
          <p:cNvSpPr/>
          <p:nvPr/>
        </p:nvSpPr>
        <p:spPr>
          <a:xfrm>
            <a:off x="1148060" y="4391263"/>
            <a:ext cx="669131" cy="22860"/>
          </a:xfrm>
          <a:prstGeom prst="roundRect">
            <a:avLst>
              <a:gd name="adj" fmla="val 351296"/>
            </a:avLst>
          </a:prstGeom>
          <a:solidFill>
            <a:srgbClr val="DABADD"/>
          </a:solidFill>
        </p:spPr>
      </p:sp>
      <p:sp>
        <p:nvSpPr>
          <p:cNvPr id="11" name="Shape 8"/>
          <p:cNvSpPr/>
          <p:nvPr/>
        </p:nvSpPr>
        <p:spPr>
          <a:xfrm>
            <a:off x="740747" y="4187666"/>
            <a:ext cx="430173" cy="430173"/>
          </a:xfrm>
          <a:prstGeom prst="roundRect">
            <a:avLst>
              <a:gd name="adj" fmla="val 18668"/>
            </a:avLst>
          </a:prstGeom>
          <a:solidFill>
            <a:srgbClr val="F4D4F7"/>
          </a:solidFill>
          <a:ln w="7620">
            <a:solidFill>
              <a:srgbClr val="DABADD"/>
            </a:solidFill>
            <a:prstDash val="solid"/>
          </a:ln>
        </p:spPr>
      </p:sp>
      <p:sp>
        <p:nvSpPr>
          <p:cNvPr id="12" name="Text 9"/>
          <p:cNvSpPr/>
          <p:nvPr/>
        </p:nvSpPr>
        <p:spPr>
          <a:xfrm>
            <a:off x="888385" y="4267795"/>
            <a:ext cx="134898" cy="269915"/>
          </a:xfrm>
          <a:prstGeom prst="rect">
            <a:avLst/>
          </a:prstGeom>
          <a:noFill/>
        </p:spPr>
        <p:txBody>
          <a:bodyPr wrap="none" lIns="0" tIns="0" rIns="0" bIns="0" rtlCol="0" anchor="t"/>
          <a:lstStyle/>
          <a:p>
            <a:pPr marL="0" indent="0" algn="ctr">
              <a:lnSpc>
                <a:spcPts val="2100"/>
              </a:lnSpc>
              <a:buNone/>
            </a:pPr>
            <a:r>
              <a:rPr lang="en-US" sz="2100" kern="0" spc="-43"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100" dirty="0"/>
          </a:p>
        </p:txBody>
      </p:sp>
      <p:sp>
        <p:nvSpPr>
          <p:cNvPr id="13" name="Text 10"/>
          <p:cNvSpPr/>
          <p:nvPr/>
        </p:nvSpPr>
        <p:spPr>
          <a:xfrm>
            <a:off x="2007394" y="4163735"/>
            <a:ext cx="2412206" cy="281107"/>
          </a:xfrm>
          <a:prstGeom prst="rect">
            <a:avLst/>
          </a:prstGeom>
          <a:noFill/>
        </p:spPr>
        <p:txBody>
          <a:bodyPr wrap="none" lIns="0" tIns="0" rIns="0" bIns="0" rtlCol="0" anchor="t"/>
          <a:lstStyle/>
          <a:p>
            <a:pPr marL="0" indent="0" algn="l">
              <a:lnSpc>
                <a:spcPts val="2200"/>
              </a:lnSpc>
              <a:buNone/>
            </a:pPr>
            <a:r>
              <a:rPr lang="en-US" sz="1750" b="1" kern="0" spc="-35" dirty="0">
                <a:solidFill>
                  <a:srgbClr val="272525"/>
                </a:solidFill>
                <a:latin typeface="Source Serif Pro Semi Bold" pitchFamily="34" charset="0"/>
                <a:ea typeface="Source Serif Pro Semi Bold" pitchFamily="34" charset="-122"/>
                <a:cs typeface="Source Serif Pro Semi Bold" pitchFamily="34" charset="-120"/>
              </a:rPr>
              <a:t>Role of the Health Sector</a:t>
            </a:r>
            <a:endParaRPr lang="en-US" sz="1750" b="1" dirty="0"/>
          </a:p>
        </p:txBody>
      </p:sp>
      <p:sp>
        <p:nvSpPr>
          <p:cNvPr id="14" name="Text 11"/>
          <p:cNvSpPr/>
          <p:nvPr/>
        </p:nvSpPr>
        <p:spPr>
          <a:xfrm>
            <a:off x="2007394" y="4559498"/>
            <a:ext cx="6467475" cy="917615"/>
          </a:xfrm>
          <a:prstGeom prst="rect">
            <a:avLst/>
          </a:prstGeom>
          <a:noFill/>
        </p:spPr>
        <p:txBody>
          <a:bodyPr wrap="square" lIns="0" tIns="0" rIns="0" bIns="0" rtlCol="0" anchor="t"/>
          <a:lstStyle/>
          <a:p>
            <a:pPr marL="0" indent="0" algn="l">
              <a:lnSpc>
                <a:spcPts val="2400"/>
              </a:lnSpc>
              <a:buNone/>
            </a:pPr>
            <a:r>
              <a:rPr lang="en-US" sz="1500" kern="0" spc="-30" dirty="0">
                <a:solidFill>
                  <a:srgbClr val="272525"/>
                </a:solidFill>
                <a:latin typeface="Source Sans Pro" panose="020F0502020204030204" pitchFamily="34" charset="0"/>
                <a:ea typeface="Source Sans Pro" pitchFamily="34" charset="-122"/>
                <a:cs typeface="Source Sans Pro" pitchFamily="34" charset="-120"/>
              </a:rPr>
              <a:t>The health sector plays a crucial role in providing medical care, counseling, and support services for GBV survivors. Healthcare professionals are often the first point of contact and can refer victims to additional resources.</a:t>
            </a:r>
            <a:endParaRPr lang="en-US" sz="1500" dirty="0"/>
          </a:p>
        </p:txBody>
      </p:sp>
      <p:sp>
        <p:nvSpPr>
          <p:cNvPr id="15" name="Shape 12"/>
          <p:cNvSpPr/>
          <p:nvPr/>
        </p:nvSpPr>
        <p:spPr>
          <a:xfrm>
            <a:off x="1148060" y="6277928"/>
            <a:ext cx="669131" cy="22860"/>
          </a:xfrm>
          <a:prstGeom prst="roundRect">
            <a:avLst>
              <a:gd name="adj" fmla="val 351296"/>
            </a:avLst>
          </a:prstGeom>
          <a:solidFill>
            <a:srgbClr val="DABADD"/>
          </a:solidFill>
        </p:spPr>
      </p:sp>
      <p:sp>
        <p:nvSpPr>
          <p:cNvPr id="16" name="Shape 13"/>
          <p:cNvSpPr/>
          <p:nvPr/>
        </p:nvSpPr>
        <p:spPr>
          <a:xfrm>
            <a:off x="740747" y="6074331"/>
            <a:ext cx="430173" cy="430173"/>
          </a:xfrm>
          <a:prstGeom prst="roundRect">
            <a:avLst>
              <a:gd name="adj" fmla="val 18668"/>
            </a:avLst>
          </a:prstGeom>
          <a:solidFill>
            <a:srgbClr val="F4D4F7"/>
          </a:solidFill>
          <a:ln w="7620">
            <a:solidFill>
              <a:srgbClr val="DABADD"/>
            </a:solidFill>
            <a:prstDash val="solid"/>
          </a:ln>
        </p:spPr>
      </p:sp>
      <p:sp>
        <p:nvSpPr>
          <p:cNvPr id="17" name="Text 14"/>
          <p:cNvSpPr/>
          <p:nvPr/>
        </p:nvSpPr>
        <p:spPr>
          <a:xfrm>
            <a:off x="888385" y="6154460"/>
            <a:ext cx="134898" cy="269915"/>
          </a:xfrm>
          <a:prstGeom prst="rect">
            <a:avLst/>
          </a:prstGeom>
          <a:noFill/>
        </p:spPr>
        <p:txBody>
          <a:bodyPr wrap="none" lIns="0" tIns="0" rIns="0" bIns="0" rtlCol="0" anchor="t"/>
          <a:lstStyle/>
          <a:p>
            <a:pPr marL="0" indent="0" algn="ctr">
              <a:lnSpc>
                <a:spcPts val="2100"/>
              </a:lnSpc>
              <a:buNone/>
            </a:pPr>
            <a:r>
              <a:rPr lang="en-US" sz="2100" kern="0" spc="-43"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100" dirty="0"/>
          </a:p>
        </p:txBody>
      </p:sp>
      <p:sp>
        <p:nvSpPr>
          <p:cNvPr id="18" name="Text 15"/>
          <p:cNvSpPr/>
          <p:nvPr/>
        </p:nvSpPr>
        <p:spPr>
          <a:xfrm>
            <a:off x="2007394" y="6050399"/>
            <a:ext cx="2977158" cy="281107"/>
          </a:xfrm>
          <a:prstGeom prst="rect">
            <a:avLst/>
          </a:prstGeom>
          <a:noFill/>
        </p:spPr>
        <p:txBody>
          <a:bodyPr wrap="none" lIns="0" tIns="0" rIns="0" bIns="0" rtlCol="0" anchor="t"/>
          <a:lstStyle/>
          <a:p>
            <a:pPr marL="0" indent="0" algn="l">
              <a:lnSpc>
                <a:spcPts val="2200"/>
              </a:lnSpc>
              <a:buNone/>
            </a:pPr>
            <a:r>
              <a:rPr lang="en-US" sz="1750" b="1" kern="0" spc="-35" dirty="0">
                <a:solidFill>
                  <a:srgbClr val="272525"/>
                </a:solidFill>
                <a:latin typeface="Source Serif Pro Semi Bold" pitchFamily="34" charset="0"/>
                <a:ea typeface="Source Serif Pro Semi Bold" pitchFamily="34" charset="-122"/>
                <a:cs typeface="Source Serif Pro Semi Bold" pitchFamily="34" charset="-120"/>
              </a:rPr>
              <a:t>Engaging the Education Sector</a:t>
            </a:r>
            <a:endParaRPr lang="en-US" sz="1750" b="1" dirty="0"/>
          </a:p>
        </p:txBody>
      </p:sp>
      <p:sp>
        <p:nvSpPr>
          <p:cNvPr id="19" name="Text 16"/>
          <p:cNvSpPr/>
          <p:nvPr/>
        </p:nvSpPr>
        <p:spPr>
          <a:xfrm>
            <a:off x="2007394" y="6446163"/>
            <a:ext cx="6467475" cy="917615"/>
          </a:xfrm>
          <a:prstGeom prst="rect">
            <a:avLst/>
          </a:prstGeom>
          <a:noFill/>
        </p:spPr>
        <p:txBody>
          <a:bodyPr wrap="square" lIns="0" tIns="0" rIns="0" bIns="0" rtlCol="0" anchor="t"/>
          <a:lstStyle/>
          <a:p>
            <a:pPr marL="0" indent="0" algn="l">
              <a:lnSpc>
                <a:spcPts val="2400"/>
              </a:lnSpc>
              <a:buNone/>
            </a:pPr>
            <a:r>
              <a:rPr lang="en-US" sz="1500" kern="0" spc="-30" dirty="0">
                <a:solidFill>
                  <a:srgbClr val="272525"/>
                </a:solidFill>
                <a:latin typeface="Source Sans Pro" panose="020F0502020204030204" pitchFamily="34" charset="0"/>
                <a:ea typeface="Source Sans Pro" pitchFamily="34" charset="-122"/>
                <a:cs typeface="Source Sans Pro" pitchFamily="34" charset="-120"/>
              </a:rPr>
              <a:t>Integrating GBV prevention and awareness programs into the education curriculum can help shape attitudes and behaviors from an early age. Schools can also serve as platforms for community outreach and support services.</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77716"/>
            <a:ext cx="5808464" cy="704017"/>
          </a:xfrm>
          <a:prstGeom prst="rect">
            <a:avLst/>
          </a:prstGeom>
          <a:noFill/>
        </p:spPr>
        <p:txBody>
          <a:bodyPr wrap="none" lIns="0" tIns="0" rIns="0" bIns="0" rtlCol="0" anchor="t"/>
          <a:lstStyle/>
          <a:p>
            <a:pPr marL="0" indent="0">
              <a:lnSpc>
                <a:spcPts val="5500"/>
              </a:lnSpc>
              <a:buNone/>
            </a:pPr>
            <a:r>
              <a:rPr lang="en-US" sz="4400" kern="0" spc="-89" dirty="0">
                <a:solidFill>
                  <a:srgbClr val="D73AD7"/>
                </a:solidFill>
                <a:latin typeface="Source Serif Pro Semi Bold" pitchFamily="34" charset="0"/>
                <a:ea typeface="Source Serif Pro Semi Bold" pitchFamily="34" charset="-122"/>
                <a:cs typeface="Source Serif Pro Semi Bold" pitchFamily="34" charset="-120"/>
              </a:rPr>
              <a:t>Roles of Various Sectors</a:t>
            </a:r>
            <a:endParaRPr lang="en-US" sz="4400" dirty="0"/>
          </a:p>
        </p:txBody>
      </p:sp>
      <p:sp>
        <p:nvSpPr>
          <p:cNvPr id="3" name="Text 1"/>
          <p:cNvSpPr/>
          <p:nvPr/>
        </p:nvSpPr>
        <p:spPr>
          <a:xfrm>
            <a:off x="837724" y="2080022"/>
            <a:ext cx="2800826" cy="703898"/>
          </a:xfrm>
          <a:prstGeom prst="rect">
            <a:avLst/>
          </a:prstGeom>
          <a:noFill/>
        </p:spPr>
        <p:txBody>
          <a:bodyPr wrap="squar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Role of the Government</a:t>
            </a:r>
            <a:endParaRPr lang="en-US" sz="2200" dirty="0"/>
          </a:p>
        </p:txBody>
      </p:sp>
      <p:sp>
        <p:nvSpPr>
          <p:cNvPr id="4" name="Text 2"/>
          <p:cNvSpPr/>
          <p:nvPr/>
        </p:nvSpPr>
        <p:spPr>
          <a:xfrm>
            <a:off x="837724" y="3023235"/>
            <a:ext cx="2800826" cy="4213265"/>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The government plays a crucial role in mitigating gender-based violence (GBV) in Nigeria. This includes educating communities about GBV and its consequences, engaging men as allies in prevention, and partnering with religious and traditional leaders to challenge harmful norms.</a:t>
            </a:r>
            <a:endParaRPr lang="en-US" sz="1850" dirty="0"/>
          </a:p>
        </p:txBody>
      </p:sp>
      <p:sp>
        <p:nvSpPr>
          <p:cNvPr id="5" name="Text 3"/>
          <p:cNvSpPr/>
          <p:nvPr/>
        </p:nvSpPr>
        <p:spPr>
          <a:xfrm>
            <a:off x="4230053" y="2080022"/>
            <a:ext cx="2800826" cy="703898"/>
          </a:xfrm>
          <a:prstGeom prst="rect">
            <a:avLst/>
          </a:prstGeom>
          <a:noFill/>
        </p:spPr>
        <p:txBody>
          <a:bodyPr wrap="squar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Role of the Legal Sector</a:t>
            </a:r>
            <a:endParaRPr lang="en-US" sz="2200" dirty="0"/>
          </a:p>
        </p:txBody>
      </p:sp>
      <p:sp>
        <p:nvSpPr>
          <p:cNvPr id="6" name="Text 4"/>
          <p:cNvSpPr/>
          <p:nvPr/>
        </p:nvSpPr>
        <p:spPr>
          <a:xfrm>
            <a:off x="4230053" y="3023235"/>
            <a:ext cx="2800826" cy="3830241"/>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The legal sector is instrumental in strengthening the enforcement of the VAPP Act and other GBV laws. They can also improve access to justice by establishing mobile courts in rural areas and training law enforcement on GBV case handling.</a:t>
            </a:r>
            <a:endParaRPr lang="en-US" sz="1850" dirty="0"/>
          </a:p>
        </p:txBody>
      </p:sp>
      <p:sp>
        <p:nvSpPr>
          <p:cNvPr id="7" name="Text 5"/>
          <p:cNvSpPr/>
          <p:nvPr/>
        </p:nvSpPr>
        <p:spPr>
          <a:xfrm>
            <a:off x="7622381" y="2080022"/>
            <a:ext cx="2800826" cy="703898"/>
          </a:xfrm>
          <a:prstGeom prst="rect">
            <a:avLst/>
          </a:prstGeom>
          <a:noFill/>
        </p:spPr>
        <p:txBody>
          <a:bodyPr wrap="squar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Role of the Education Sector</a:t>
            </a:r>
            <a:endParaRPr lang="en-US" sz="2200" dirty="0"/>
          </a:p>
        </p:txBody>
      </p:sp>
      <p:sp>
        <p:nvSpPr>
          <p:cNvPr id="8" name="Text 6"/>
          <p:cNvSpPr/>
          <p:nvPr/>
        </p:nvSpPr>
        <p:spPr>
          <a:xfrm>
            <a:off x="7622381" y="3023235"/>
            <a:ext cx="2800826" cy="3447217"/>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The education sector can play a significant role in mitigating GBV by introducing gender-sensitive curricula, promoting awareness programs in schools, and supporting girls' education as a protective factor against GBV.</a:t>
            </a:r>
            <a:endParaRPr lang="en-US" sz="1850" dirty="0"/>
          </a:p>
        </p:txBody>
      </p:sp>
      <p:sp>
        <p:nvSpPr>
          <p:cNvPr id="9" name="Text 7"/>
          <p:cNvSpPr/>
          <p:nvPr/>
        </p:nvSpPr>
        <p:spPr>
          <a:xfrm>
            <a:off x="11014710" y="2080022"/>
            <a:ext cx="2800826" cy="703898"/>
          </a:xfrm>
          <a:prstGeom prst="rect">
            <a:avLst/>
          </a:prstGeom>
          <a:noFill/>
        </p:spPr>
        <p:txBody>
          <a:bodyPr wrap="square" lIns="0" tIns="0" rIns="0" bIns="0" rtlCol="0" anchor="t"/>
          <a:lstStyle/>
          <a:p>
            <a:pPr marL="0" indent="0">
              <a:lnSpc>
                <a:spcPts val="2750"/>
              </a:lnSpc>
              <a:buNone/>
            </a:pPr>
            <a:r>
              <a:rPr lang="en-US" sz="2200" kern="0" spc="-44" dirty="0">
                <a:solidFill>
                  <a:srgbClr val="D73AD7"/>
                </a:solidFill>
                <a:latin typeface="Source Serif Pro Semi Bold" pitchFamily="34" charset="0"/>
                <a:ea typeface="Source Serif Pro Semi Bold" pitchFamily="34" charset="-122"/>
                <a:cs typeface="Source Serif Pro Semi Bold" pitchFamily="34" charset="-120"/>
              </a:rPr>
              <a:t>Role of the Health Sector</a:t>
            </a:r>
            <a:endParaRPr lang="en-US" sz="2200" dirty="0"/>
          </a:p>
        </p:txBody>
      </p:sp>
      <p:sp>
        <p:nvSpPr>
          <p:cNvPr id="10" name="Text 8"/>
          <p:cNvSpPr/>
          <p:nvPr/>
        </p:nvSpPr>
        <p:spPr>
          <a:xfrm>
            <a:off x="11014710" y="3023235"/>
            <a:ext cx="2800826" cy="3447217"/>
          </a:xfrm>
          <a:prstGeom prst="rect">
            <a:avLst/>
          </a:prstGeom>
          <a:noFill/>
        </p:spPr>
        <p:txBody>
          <a:bodyPr wrap="square" lIns="0" tIns="0" rIns="0" bIns="0" rtlCol="0" anchor="t"/>
          <a:lstStyle/>
          <a:p>
            <a:pPr marL="0" indent="0">
              <a:lnSpc>
                <a:spcPts val="3000"/>
              </a:lnSpc>
              <a:buNone/>
            </a:pPr>
            <a:r>
              <a:rPr lang="en-US" sz="1850" kern="0" spc="-38" dirty="0">
                <a:solidFill>
                  <a:srgbClr val="272525"/>
                </a:solidFill>
                <a:latin typeface="Source Sans Pro" panose="020F0502020204030204" pitchFamily="34" charset="0"/>
                <a:ea typeface="Source Sans Pro" pitchFamily="34" charset="-122"/>
                <a:cs typeface="Source Sans Pro" pitchFamily="34" charset="-120"/>
              </a:rPr>
              <a:t>The health sector can establish one-stop centers for survivors, train health workers in GBV response, and integrate GBV services into maternal and child health programs, ensuring comprehensive care for victims and survivors.</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2330</TotalTime>
  <Words>2247</Words>
  <Application>Microsoft Office PowerPoint</Application>
  <PresentationFormat>Custom</PresentationFormat>
  <Paragraphs>165</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Source Sans Pro</vt:lpstr>
      <vt:lpstr>Source Serif Pro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Paul Udoh</cp:lastModifiedBy>
  <cp:revision>7</cp:revision>
  <dcterms:created xsi:type="dcterms:W3CDTF">2024-11-23T19:06:00Z</dcterms:created>
  <dcterms:modified xsi:type="dcterms:W3CDTF">2025-01-14T02:45:27Z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4FB357EBCD44409B9E0619017B98D690_12</vt:lpwstr>
  </property>
  <property fmtid="{D5CDD505-2E9C-101B-9397-08002B2CF9AE}" pid="3" name="KSOProductBuildVer">
    <vt:lpwstr>1033-12.2.0.18911</vt:lpwstr>
  </property>
</Properties>
</file>