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8"/>
  </p:notesMasterIdLst>
  <p:sldIdLst>
    <p:sldId id="256" r:id="rId2"/>
    <p:sldId id="291" r:id="rId3"/>
    <p:sldId id="292" r:id="rId4"/>
    <p:sldId id="264" r:id="rId5"/>
    <p:sldId id="271" r:id="rId6"/>
    <p:sldId id="272" r:id="rId7"/>
    <p:sldId id="273" r:id="rId8"/>
    <p:sldId id="274" r:id="rId9"/>
    <p:sldId id="290" r:id="rId10"/>
    <p:sldId id="258" r:id="rId11"/>
    <p:sldId id="267" r:id="rId12"/>
    <p:sldId id="275" r:id="rId13"/>
    <p:sldId id="276" r:id="rId14"/>
    <p:sldId id="277" r:id="rId15"/>
    <p:sldId id="278" r:id="rId16"/>
    <p:sldId id="279" r:id="rId17"/>
    <p:sldId id="280" r:id="rId18"/>
    <p:sldId id="281" r:id="rId19"/>
    <p:sldId id="284" r:id="rId20"/>
    <p:sldId id="282" r:id="rId21"/>
    <p:sldId id="285" r:id="rId22"/>
    <p:sldId id="286" r:id="rId23"/>
    <p:sldId id="287" r:id="rId24"/>
    <p:sldId id="283" r:id="rId25"/>
    <p:sldId id="288" r:id="rId26"/>
    <p:sldId id="28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86611" autoAdjust="0"/>
  </p:normalViewPr>
  <p:slideViewPr>
    <p:cSldViewPr snapToGrid="0">
      <p:cViewPr varScale="1">
        <p:scale>
          <a:sx n="86" d="100"/>
          <a:sy n="86" d="100"/>
        </p:scale>
        <p:origin x="4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OFESSOR JOHN EKABUA" userId="9824a58168a1ada9" providerId="LiveId" clId="{BDB48A95-263E-48FE-BADA-BB9651CFBC68}"/>
    <pc:docChg chg="undo redo custSel addSld delSld modSld">
      <pc:chgData name="PROFESSOR JOHN EKABUA" userId="9824a58168a1ada9" providerId="LiveId" clId="{BDB48A95-263E-48FE-BADA-BB9651CFBC68}" dt="2024-11-28T22:45:41.497" v="2465" actId="115"/>
      <pc:docMkLst>
        <pc:docMk/>
      </pc:docMkLst>
      <pc:sldChg chg="modSp mod">
        <pc:chgData name="PROFESSOR JOHN EKABUA" userId="9824a58168a1ada9" providerId="LiveId" clId="{BDB48A95-263E-48FE-BADA-BB9651CFBC68}" dt="2024-11-28T21:08:30.591" v="2257" actId="20577"/>
        <pc:sldMkLst>
          <pc:docMk/>
          <pc:sldMk cId="2059895279" sldId="256"/>
        </pc:sldMkLst>
        <pc:spChg chg="mod">
          <ac:chgData name="PROFESSOR JOHN EKABUA" userId="9824a58168a1ada9" providerId="LiveId" clId="{BDB48A95-263E-48FE-BADA-BB9651CFBC68}" dt="2024-11-27T17:05:03.833" v="2177" actId="14100"/>
          <ac:spMkLst>
            <pc:docMk/>
            <pc:sldMk cId="2059895279" sldId="256"/>
            <ac:spMk id="2" creationId="{1DA7385C-FB54-AA46-5739-E15AE0F00E09}"/>
          </ac:spMkLst>
        </pc:spChg>
        <pc:spChg chg="mod">
          <ac:chgData name="PROFESSOR JOHN EKABUA" userId="9824a58168a1ada9" providerId="LiveId" clId="{BDB48A95-263E-48FE-BADA-BB9651CFBC68}" dt="2024-11-28T21:08:30.591" v="2257" actId="20577"/>
          <ac:spMkLst>
            <pc:docMk/>
            <pc:sldMk cId="2059895279" sldId="256"/>
            <ac:spMk id="3" creationId="{5181976F-3B05-420C-E908-0B4468C34D6F}"/>
          </ac:spMkLst>
        </pc:spChg>
      </pc:sldChg>
      <pc:sldChg chg="modSp del mod">
        <pc:chgData name="PROFESSOR JOHN EKABUA" userId="9824a58168a1ada9" providerId="LiveId" clId="{BDB48A95-263E-48FE-BADA-BB9651CFBC68}" dt="2024-11-27T17:00:25.918" v="2172" actId="2696"/>
        <pc:sldMkLst>
          <pc:docMk/>
          <pc:sldMk cId="1155838136" sldId="259"/>
        </pc:sldMkLst>
        <pc:spChg chg="mod">
          <ac:chgData name="PROFESSOR JOHN EKABUA" userId="9824a58168a1ada9" providerId="LiveId" clId="{BDB48A95-263E-48FE-BADA-BB9651CFBC68}" dt="2024-11-24T20:56:08.366" v="1240"/>
          <ac:spMkLst>
            <pc:docMk/>
            <pc:sldMk cId="1155838136" sldId="259"/>
            <ac:spMk id="4" creationId="{F80FDA45-0FAE-13C9-CEC6-E0E5E51E3638}"/>
          </ac:spMkLst>
        </pc:spChg>
      </pc:sldChg>
      <pc:sldChg chg="del">
        <pc:chgData name="PROFESSOR JOHN EKABUA" userId="9824a58168a1ada9" providerId="LiveId" clId="{BDB48A95-263E-48FE-BADA-BB9651CFBC68}" dt="2024-11-27T17:02:00.232" v="2173" actId="2696"/>
        <pc:sldMkLst>
          <pc:docMk/>
          <pc:sldMk cId="2864437499" sldId="260"/>
        </pc:sldMkLst>
      </pc:sldChg>
      <pc:sldChg chg="modSp del mod">
        <pc:chgData name="PROFESSOR JOHN EKABUA" userId="9824a58168a1ada9" providerId="LiveId" clId="{BDB48A95-263E-48FE-BADA-BB9651CFBC68}" dt="2024-11-27T17:04:37.668" v="2176" actId="2696"/>
        <pc:sldMkLst>
          <pc:docMk/>
          <pc:sldMk cId="1635477140" sldId="261"/>
        </pc:sldMkLst>
        <pc:spChg chg="mod">
          <ac:chgData name="PROFESSOR JOHN EKABUA" userId="9824a58168a1ada9" providerId="LiveId" clId="{BDB48A95-263E-48FE-BADA-BB9651CFBC68}" dt="2024-11-24T20:57:48.100" v="1241" actId="255"/>
          <ac:spMkLst>
            <pc:docMk/>
            <pc:sldMk cId="1635477140" sldId="261"/>
            <ac:spMk id="4" creationId="{788C41AB-4397-170F-E285-1C5124A60ED7}"/>
          </ac:spMkLst>
        </pc:spChg>
      </pc:sldChg>
      <pc:sldChg chg="del">
        <pc:chgData name="PROFESSOR JOHN EKABUA" userId="9824a58168a1ada9" providerId="LiveId" clId="{BDB48A95-263E-48FE-BADA-BB9651CFBC68}" dt="2024-11-27T17:04:06.178" v="2175" actId="2696"/>
        <pc:sldMkLst>
          <pc:docMk/>
          <pc:sldMk cId="3822751059" sldId="262"/>
        </pc:sldMkLst>
      </pc:sldChg>
      <pc:sldChg chg="del">
        <pc:chgData name="PROFESSOR JOHN EKABUA" userId="9824a58168a1ada9" providerId="LiveId" clId="{BDB48A95-263E-48FE-BADA-BB9651CFBC68}" dt="2024-11-27T17:03:51.572" v="2174" actId="2696"/>
        <pc:sldMkLst>
          <pc:docMk/>
          <pc:sldMk cId="1964498615" sldId="263"/>
        </pc:sldMkLst>
      </pc:sldChg>
      <pc:sldChg chg="modSp mod">
        <pc:chgData name="PROFESSOR JOHN EKABUA" userId="9824a58168a1ada9" providerId="LiveId" clId="{BDB48A95-263E-48FE-BADA-BB9651CFBC68}" dt="2024-11-28T21:42:50.873" v="2434" actId="115"/>
        <pc:sldMkLst>
          <pc:docMk/>
          <pc:sldMk cId="2172286089" sldId="272"/>
        </pc:sldMkLst>
        <pc:spChg chg="mod">
          <ac:chgData name="PROFESSOR JOHN EKABUA" userId="9824a58168a1ada9" providerId="LiveId" clId="{BDB48A95-263E-48FE-BADA-BB9651CFBC68}" dt="2024-11-28T21:41:50.240" v="2432" actId="115"/>
          <ac:spMkLst>
            <pc:docMk/>
            <pc:sldMk cId="2172286089" sldId="272"/>
            <ac:spMk id="3" creationId="{6219B7E5-3AD2-59AD-F5DC-D002F2555436}"/>
          </ac:spMkLst>
        </pc:spChg>
        <pc:spChg chg="mod">
          <ac:chgData name="PROFESSOR JOHN EKABUA" userId="9824a58168a1ada9" providerId="LiveId" clId="{BDB48A95-263E-48FE-BADA-BB9651CFBC68}" dt="2024-11-28T21:42:50.873" v="2434" actId="115"/>
          <ac:spMkLst>
            <pc:docMk/>
            <pc:sldMk cId="2172286089" sldId="272"/>
            <ac:spMk id="4" creationId="{7B31939A-7583-5C9D-775F-DF01DE2E0C78}"/>
          </ac:spMkLst>
        </pc:spChg>
      </pc:sldChg>
      <pc:sldChg chg="modSp mod">
        <pc:chgData name="PROFESSOR JOHN EKABUA" userId="9824a58168a1ada9" providerId="LiveId" clId="{BDB48A95-263E-48FE-BADA-BB9651CFBC68}" dt="2024-11-28T21:54:08.102" v="2448" actId="115"/>
        <pc:sldMkLst>
          <pc:docMk/>
          <pc:sldMk cId="1727582567" sldId="275"/>
        </pc:sldMkLst>
        <pc:spChg chg="mod">
          <ac:chgData name="PROFESSOR JOHN EKABUA" userId="9824a58168a1ada9" providerId="LiveId" clId="{BDB48A95-263E-48FE-BADA-BB9651CFBC68}" dt="2024-11-28T21:54:08.102" v="2448" actId="115"/>
          <ac:spMkLst>
            <pc:docMk/>
            <pc:sldMk cId="1727582567" sldId="275"/>
            <ac:spMk id="3" creationId="{9BBBFDF3-5FD2-CA65-9A93-690365B87738}"/>
          </ac:spMkLst>
        </pc:spChg>
      </pc:sldChg>
      <pc:sldChg chg="addSp delSp modSp mod">
        <pc:chgData name="PROFESSOR JOHN EKABUA" userId="9824a58168a1ada9" providerId="LiveId" clId="{BDB48A95-263E-48FE-BADA-BB9651CFBC68}" dt="2024-11-28T22:26:21.606" v="2457" actId="14100"/>
        <pc:sldMkLst>
          <pc:docMk/>
          <pc:sldMk cId="2127437313" sldId="276"/>
        </pc:sldMkLst>
        <pc:spChg chg="mod">
          <ac:chgData name="PROFESSOR JOHN EKABUA" userId="9824a58168a1ada9" providerId="LiveId" clId="{BDB48A95-263E-48FE-BADA-BB9651CFBC68}" dt="2024-11-28T22:24:57.363" v="2451" actId="6549"/>
          <ac:spMkLst>
            <pc:docMk/>
            <pc:sldMk cId="2127437313" sldId="276"/>
            <ac:spMk id="4" creationId="{0447BA5F-7457-7BBA-3AD8-E2CF3B5EB9B9}"/>
          </ac:spMkLst>
        </pc:spChg>
        <pc:spChg chg="add del mod">
          <ac:chgData name="PROFESSOR JOHN EKABUA" userId="9824a58168a1ada9" providerId="LiveId" clId="{BDB48A95-263E-48FE-BADA-BB9651CFBC68}" dt="2024-11-28T22:25:26.923" v="2453" actId="931"/>
          <ac:spMkLst>
            <pc:docMk/>
            <pc:sldMk cId="2127437313" sldId="276"/>
            <ac:spMk id="5" creationId="{682F058F-DA0D-7C86-E570-10E33EC50D3A}"/>
          </ac:spMkLst>
        </pc:spChg>
        <pc:picChg chg="del">
          <ac:chgData name="PROFESSOR JOHN EKABUA" userId="9824a58168a1ada9" providerId="LiveId" clId="{BDB48A95-263E-48FE-BADA-BB9651CFBC68}" dt="2024-11-28T22:25:05.696" v="2452" actId="478"/>
          <ac:picMkLst>
            <pc:docMk/>
            <pc:sldMk cId="2127437313" sldId="276"/>
            <ac:picMk id="6" creationId="{001284D6-8538-F203-30DB-16A6854B9459}"/>
          </ac:picMkLst>
        </pc:picChg>
        <pc:picChg chg="add mod">
          <ac:chgData name="PROFESSOR JOHN EKABUA" userId="9824a58168a1ada9" providerId="LiveId" clId="{BDB48A95-263E-48FE-BADA-BB9651CFBC68}" dt="2024-11-28T22:26:21.606" v="2457" actId="14100"/>
          <ac:picMkLst>
            <pc:docMk/>
            <pc:sldMk cId="2127437313" sldId="276"/>
            <ac:picMk id="8" creationId="{01515ABF-459F-A1A4-4372-F14178448572}"/>
          </ac:picMkLst>
        </pc:picChg>
      </pc:sldChg>
      <pc:sldChg chg="modSp mod">
        <pc:chgData name="PROFESSOR JOHN EKABUA" userId="9824a58168a1ada9" providerId="LiveId" clId="{BDB48A95-263E-48FE-BADA-BB9651CFBC68}" dt="2024-11-27T16:56:57.437" v="2171" actId="14100"/>
        <pc:sldMkLst>
          <pc:docMk/>
          <pc:sldMk cId="2114562964" sldId="279"/>
        </pc:sldMkLst>
        <pc:spChg chg="mod">
          <ac:chgData name="PROFESSOR JOHN EKABUA" userId="9824a58168a1ada9" providerId="LiveId" clId="{BDB48A95-263E-48FE-BADA-BB9651CFBC68}" dt="2024-11-27T16:56:57.437" v="2171" actId="14100"/>
          <ac:spMkLst>
            <pc:docMk/>
            <pc:sldMk cId="2114562964" sldId="279"/>
            <ac:spMk id="2" creationId="{D5408CEE-B3B2-52F1-5345-3F793305805C}"/>
          </ac:spMkLst>
        </pc:spChg>
      </pc:sldChg>
      <pc:sldChg chg="modSp mod">
        <pc:chgData name="PROFESSOR JOHN EKABUA" userId="9824a58168a1ada9" providerId="LiveId" clId="{BDB48A95-263E-48FE-BADA-BB9651CFBC68}" dt="2024-11-28T22:30:17.360" v="2459" actId="20577"/>
        <pc:sldMkLst>
          <pc:docMk/>
          <pc:sldMk cId="4185401847" sldId="280"/>
        </pc:sldMkLst>
        <pc:spChg chg="mod">
          <ac:chgData name="PROFESSOR JOHN EKABUA" userId="9824a58168a1ada9" providerId="LiveId" clId="{BDB48A95-263E-48FE-BADA-BB9651CFBC68}" dt="2024-11-28T22:30:17.360" v="2459" actId="20577"/>
          <ac:spMkLst>
            <pc:docMk/>
            <pc:sldMk cId="4185401847" sldId="280"/>
            <ac:spMk id="3" creationId="{66C7BCB0-00A1-0C17-CB25-9C4563B496A4}"/>
          </ac:spMkLst>
        </pc:spChg>
      </pc:sldChg>
      <pc:sldChg chg="modSp mod">
        <pc:chgData name="PROFESSOR JOHN EKABUA" userId="9824a58168a1ada9" providerId="LiveId" clId="{BDB48A95-263E-48FE-BADA-BB9651CFBC68}" dt="2024-11-28T22:35:59.362" v="2461" actId="115"/>
        <pc:sldMkLst>
          <pc:docMk/>
          <pc:sldMk cId="1834269092" sldId="281"/>
        </pc:sldMkLst>
        <pc:spChg chg="mod">
          <ac:chgData name="PROFESSOR JOHN EKABUA" userId="9824a58168a1ada9" providerId="LiveId" clId="{BDB48A95-263E-48FE-BADA-BB9651CFBC68}" dt="2024-11-28T22:35:59.362" v="2461" actId="115"/>
          <ac:spMkLst>
            <pc:docMk/>
            <pc:sldMk cId="1834269092" sldId="281"/>
            <ac:spMk id="3" creationId="{B5945D31-F02B-0CC3-CDED-D1FEA1F87697}"/>
          </ac:spMkLst>
        </pc:spChg>
        <pc:spChg chg="mod">
          <ac:chgData name="PROFESSOR JOHN EKABUA" userId="9824a58168a1ada9" providerId="LiveId" clId="{BDB48A95-263E-48FE-BADA-BB9651CFBC68}" dt="2024-11-28T22:35:24.804" v="2460" actId="115"/>
          <ac:spMkLst>
            <pc:docMk/>
            <pc:sldMk cId="1834269092" sldId="281"/>
            <ac:spMk id="4" creationId="{29015D0B-D040-037B-AB06-A3B4EE383539}"/>
          </ac:spMkLst>
        </pc:spChg>
      </pc:sldChg>
      <pc:sldChg chg="modSp mod">
        <pc:chgData name="PROFESSOR JOHN EKABUA" userId="9824a58168a1ada9" providerId="LiveId" clId="{BDB48A95-263E-48FE-BADA-BB9651CFBC68}" dt="2024-11-28T22:40:12.610" v="2464" actId="20577"/>
        <pc:sldMkLst>
          <pc:docMk/>
          <pc:sldMk cId="2209886595" sldId="282"/>
        </pc:sldMkLst>
        <pc:spChg chg="mod">
          <ac:chgData name="PROFESSOR JOHN EKABUA" userId="9824a58168a1ada9" providerId="LiveId" clId="{BDB48A95-263E-48FE-BADA-BB9651CFBC68}" dt="2024-11-24T21:08:15.426" v="1250" actId="255"/>
          <ac:spMkLst>
            <pc:docMk/>
            <pc:sldMk cId="2209886595" sldId="282"/>
            <ac:spMk id="3" creationId="{3BA13536-DC16-3A28-D8D5-6A67A0A13F8E}"/>
          </ac:spMkLst>
        </pc:spChg>
        <pc:spChg chg="mod">
          <ac:chgData name="PROFESSOR JOHN EKABUA" userId="9824a58168a1ada9" providerId="LiveId" clId="{BDB48A95-263E-48FE-BADA-BB9651CFBC68}" dt="2024-11-28T22:40:12.610" v="2464" actId="20577"/>
          <ac:spMkLst>
            <pc:docMk/>
            <pc:sldMk cId="2209886595" sldId="282"/>
            <ac:spMk id="4" creationId="{1BBF7656-2863-C679-514C-EBAA61BB8567}"/>
          </ac:spMkLst>
        </pc:spChg>
      </pc:sldChg>
      <pc:sldChg chg="modSp mod">
        <pc:chgData name="PROFESSOR JOHN EKABUA" userId="9824a58168a1ada9" providerId="LiveId" clId="{BDB48A95-263E-48FE-BADA-BB9651CFBC68}" dt="2024-11-24T20:50:53.461" v="1226" actId="255"/>
        <pc:sldMkLst>
          <pc:docMk/>
          <pc:sldMk cId="375351210" sldId="283"/>
        </pc:sldMkLst>
        <pc:spChg chg="mod">
          <ac:chgData name="PROFESSOR JOHN EKABUA" userId="9824a58168a1ada9" providerId="LiveId" clId="{BDB48A95-263E-48FE-BADA-BB9651CFBC68}" dt="2024-11-24T20:47:34.595" v="1133" actId="255"/>
          <ac:spMkLst>
            <pc:docMk/>
            <pc:sldMk cId="375351210" sldId="283"/>
            <ac:spMk id="3" creationId="{3655BD00-8EC3-C4C3-D34F-D6D40F1A883F}"/>
          </ac:spMkLst>
        </pc:spChg>
        <pc:spChg chg="mod">
          <ac:chgData name="PROFESSOR JOHN EKABUA" userId="9824a58168a1ada9" providerId="LiveId" clId="{BDB48A95-263E-48FE-BADA-BB9651CFBC68}" dt="2024-11-24T20:50:53.461" v="1226" actId="255"/>
          <ac:spMkLst>
            <pc:docMk/>
            <pc:sldMk cId="375351210" sldId="283"/>
            <ac:spMk id="4" creationId="{D896A3BF-1100-115F-1DE0-9BED2B4550D7}"/>
          </ac:spMkLst>
        </pc:spChg>
      </pc:sldChg>
      <pc:sldChg chg="modSp mod">
        <pc:chgData name="PROFESSOR JOHN EKABUA" userId="9824a58168a1ada9" providerId="LiveId" clId="{BDB48A95-263E-48FE-BADA-BB9651CFBC68}" dt="2024-11-28T22:37:58.957" v="2463" actId="115"/>
        <pc:sldMkLst>
          <pc:docMk/>
          <pc:sldMk cId="2097425957" sldId="284"/>
        </pc:sldMkLst>
        <pc:spChg chg="mod">
          <ac:chgData name="PROFESSOR JOHN EKABUA" userId="9824a58168a1ada9" providerId="LiveId" clId="{BDB48A95-263E-48FE-BADA-BB9651CFBC68}" dt="2024-11-28T22:37:26.694" v="2462" actId="115"/>
          <ac:spMkLst>
            <pc:docMk/>
            <pc:sldMk cId="2097425957" sldId="284"/>
            <ac:spMk id="3" creationId="{6CA28571-4598-3670-21BE-0F4309CCA367}"/>
          </ac:spMkLst>
        </pc:spChg>
        <pc:spChg chg="mod">
          <ac:chgData name="PROFESSOR JOHN EKABUA" userId="9824a58168a1ada9" providerId="LiveId" clId="{BDB48A95-263E-48FE-BADA-BB9651CFBC68}" dt="2024-11-28T22:37:58.957" v="2463" actId="115"/>
          <ac:spMkLst>
            <pc:docMk/>
            <pc:sldMk cId="2097425957" sldId="284"/>
            <ac:spMk id="4" creationId="{C6727190-547E-D0F1-0D89-DBA071328006}"/>
          </ac:spMkLst>
        </pc:spChg>
      </pc:sldChg>
      <pc:sldChg chg="modSp mod">
        <pc:chgData name="PROFESSOR JOHN EKABUA" userId="9824a58168a1ada9" providerId="LiveId" clId="{BDB48A95-263E-48FE-BADA-BB9651CFBC68}" dt="2024-11-28T22:45:41.497" v="2465" actId="115"/>
        <pc:sldMkLst>
          <pc:docMk/>
          <pc:sldMk cId="4185728476" sldId="286"/>
        </pc:sldMkLst>
        <pc:spChg chg="mod">
          <ac:chgData name="PROFESSOR JOHN EKABUA" userId="9824a58168a1ada9" providerId="LiveId" clId="{BDB48A95-263E-48FE-BADA-BB9651CFBC68}" dt="2024-11-28T22:45:41.497" v="2465" actId="115"/>
          <ac:spMkLst>
            <pc:docMk/>
            <pc:sldMk cId="4185728476" sldId="286"/>
            <ac:spMk id="4" creationId="{47E54B5E-82F2-D7FE-8E63-D70177A8879E}"/>
          </ac:spMkLst>
        </pc:spChg>
      </pc:sldChg>
      <pc:sldChg chg="modSp mod">
        <pc:chgData name="PROFESSOR JOHN EKABUA" userId="9824a58168a1ada9" providerId="LiveId" clId="{BDB48A95-263E-48FE-BADA-BB9651CFBC68}" dt="2024-11-24T19:52:17.481" v="76" actId="20577"/>
        <pc:sldMkLst>
          <pc:docMk/>
          <pc:sldMk cId="2360982277" sldId="287"/>
        </pc:sldMkLst>
        <pc:spChg chg="mod">
          <ac:chgData name="PROFESSOR JOHN EKABUA" userId="9824a58168a1ada9" providerId="LiveId" clId="{BDB48A95-263E-48FE-BADA-BB9651CFBC68}" dt="2024-11-24T19:52:17.481" v="76" actId="20577"/>
          <ac:spMkLst>
            <pc:docMk/>
            <pc:sldMk cId="2360982277" sldId="287"/>
            <ac:spMk id="4" creationId="{9AFC1D68-2847-E1F4-230B-230E08535C83}"/>
          </ac:spMkLst>
        </pc:spChg>
      </pc:sldChg>
      <pc:sldChg chg="modSp new mod">
        <pc:chgData name="PROFESSOR JOHN EKABUA" userId="9824a58168a1ada9" providerId="LiveId" clId="{BDB48A95-263E-48FE-BADA-BB9651CFBC68}" dt="2024-11-24T20:45:54.140" v="1130" actId="20577"/>
        <pc:sldMkLst>
          <pc:docMk/>
          <pc:sldMk cId="4244417504" sldId="288"/>
        </pc:sldMkLst>
        <pc:spChg chg="mod">
          <ac:chgData name="PROFESSOR JOHN EKABUA" userId="9824a58168a1ada9" providerId="LiveId" clId="{BDB48A95-263E-48FE-BADA-BB9651CFBC68}" dt="2024-11-24T20:26:57.657" v="897" actId="14100"/>
          <ac:spMkLst>
            <pc:docMk/>
            <pc:sldMk cId="4244417504" sldId="288"/>
            <ac:spMk id="2" creationId="{D8AEAAE8-BB3D-CC3A-64CB-B3B4720F2B83}"/>
          </ac:spMkLst>
        </pc:spChg>
        <pc:spChg chg="mod">
          <ac:chgData name="PROFESSOR JOHN EKABUA" userId="9824a58168a1ada9" providerId="LiveId" clId="{BDB48A95-263E-48FE-BADA-BB9651CFBC68}" dt="2024-11-24T20:45:54.140" v="1130" actId="20577"/>
          <ac:spMkLst>
            <pc:docMk/>
            <pc:sldMk cId="4244417504" sldId="288"/>
            <ac:spMk id="3" creationId="{3CF9AC2F-5F55-FB28-9C40-CD5D2FC124BE}"/>
          </ac:spMkLst>
        </pc:spChg>
        <pc:spChg chg="mod">
          <ac:chgData name="PROFESSOR JOHN EKABUA" userId="9824a58168a1ada9" providerId="LiveId" clId="{BDB48A95-263E-48FE-BADA-BB9651CFBC68}" dt="2024-11-24T20:39:39.274" v="1079" actId="255"/>
          <ac:spMkLst>
            <pc:docMk/>
            <pc:sldMk cId="4244417504" sldId="288"/>
            <ac:spMk id="4" creationId="{D73070E7-5BE8-126C-1C57-4457AB61A44A}"/>
          </ac:spMkLst>
        </pc:spChg>
      </pc:sldChg>
      <pc:sldChg chg="addSp delSp modSp new mod">
        <pc:chgData name="PROFESSOR JOHN EKABUA" userId="9824a58168a1ada9" providerId="LiveId" clId="{BDB48A95-263E-48FE-BADA-BB9651CFBC68}" dt="2024-11-24T20:43:49.489" v="1111" actId="14100"/>
        <pc:sldMkLst>
          <pc:docMk/>
          <pc:sldMk cId="2685220836" sldId="289"/>
        </pc:sldMkLst>
        <pc:spChg chg="mod">
          <ac:chgData name="PROFESSOR JOHN EKABUA" userId="9824a58168a1ada9" providerId="LiveId" clId="{BDB48A95-263E-48FE-BADA-BB9651CFBC68}" dt="2024-11-24T20:42:57.839" v="1107" actId="255"/>
          <ac:spMkLst>
            <pc:docMk/>
            <pc:sldMk cId="2685220836" sldId="289"/>
            <ac:spMk id="2" creationId="{A5107893-5BE0-9048-C915-FFE9CCDBB776}"/>
          </ac:spMkLst>
        </pc:spChg>
        <pc:spChg chg="del">
          <ac:chgData name="PROFESSOR JOHN EKABUA" userId="9824a58168a1ada9" providerId="LiveId" clId="{BDB48A95-263E-48FE-BADA-BB9651CFBC68}" dt="2024-11-24T20:43:26.962" v="1108" actId="931"/>
          <ac:spMkLst>
            <pc:docMk/>
            <pc:sldMk cId="2685220836" sldId="289"/>
            <ac:spMk id="3" creationId="{DA7B165C-DF2C-E4EC-62D8-5CBC331ED67B}"/>
          </ac:spMkLst>
        </pc:spChg>
        <pc:picChg chg="add mod">
          <ac:chgData name="PROFESSOR JOHN EKABUA" userId="9824a58168a1ada9" providerId="LiveId" clId="{BDB48A95-263E-48FE-BADA-BB9651CFBC68}" dt="2024-11-24T20:43:49.489" v="1111" actId="14100"/>
          <ac:picMkLst>
            <pc:docMk/>
            <pc:sldMk cId="2685220836" sldId="289"/>
            <ac:picMk id="5" creationId="{E9F8B3BB-3726-2230-79C5-52E0993A32A3}"/>
          </ac:picMkLst>
        </pc:picChg>
      </pc:sldChg>
      <pc:sldChg chg="addSp delSp modSp new mod">
        <pc:chgData name="PROFESSOR JOHN EKABUA" userId="9824a58168a1ada9" providerId="LiveId" clId="{BDB48A95-263E-48FE-BADA-BB9651CFBC68}" dt="2024-11-27T16:53:04.457" v="2169"/>
        <pc:sldMkLst>
          <pc:docMk/>
          <pc:sldMk cId="557199956" sldId="290"/>
        </pc:sldMkLst>
        <pc:spChg chg="mod">
          <ac:chgData name="PROFESSOR JOHN EKABUA" userId="9824a58168a1ada9" providerId="LiveId" clId="{BDB48A95-263E-48FE-BADA-BB9651CFBC68}" dt="2024-11-27T16:48:18.495" v="2154" actId="1076"/>
          <ac:spMkLst>
            <pc:docMk/>
            <pc:sldMk cId="557199956" sldId="290"/>
            <ac:spMk id="2" creationId="{98AE8E4D-BB5C-3D37-4128-E5DBD25F8F4F}"/>
          </ac:spMkLst>
        </pc:spChg>
        <pc:spChg chg="add del mod">
          <ac:chgData name="PROFESSOR JOHN EKABUA" userId="9824a58168a1ada9" providerId="LiveId" clId="{BDB48A95-263E-48FE-BADA-BB9651CFBC68}" dt="2024-11-27T15:39:50.343" v="1289" actId="3680"/>
          <ac:spMkLst>
            <pc:docMk/>
            <pc:sldMk cId="557199956" sldId="290"/>
            <ac:spMk id="3" creationId="{7D038807-81E2-9518-6465-71D3A2A12F15}"/>
          </ac:spMkLst>
        </pc:spChg>
        <pc:graphicFrameChg chg="add del mod ord modGraphic">
          <ac:chgData name="PROFESSOR JOHN EKABUA" userId="9824a58168a1ada9" providerId="LiveId" clId="{BDB48A95-263E-48FE-BADA-BB9651CFBC68}" dt="2024-11-27T15:37:56.563" v="1288" actId="3680"/>
          <ac:graphicFrameMkLst>
            <pc:docMk/>
            <pc:sldMk cId="557199956" sldId="290"/>
            <ac:graphicFrameMk id="4" creationId="{FFE73C95-65E3-A13C-BC07-719E8C3A84F0}"/>
          </ac:graphicFrameMkLst>
        </pc:graphicFrameChg>
        <pc:graphicFrameChg chg="add mod ord modGraphic">
          <ac:chgData name="PROFESSOR JOHN EKABUA" userId="9824a58168a1ada9" providerId="LiveId" clId="{BDB48A95-263E-48FE-BADA-BB9651CFBC68}" dt="2024-11-27T16:53:04.457" v="2169"/>
          <ac:graphicFrameMkLst>
            <pc:docMk/>
            <pc:sldMk cId="557199956" sldId="290"/>
            <ac:graphicFrameMk id="5" creationId="{7AB618CA-28A3-0D82-A19A-8815CBD12CCA}"/>
          </ac:graphicFrameMkLst>
        </pc:graphicFrameChg>
      </pc:sldChg>
      <pc:sldChg chg="addSp delSp modSp new mod">
        <pc:chgData name="PROFESSOR JOHN EKABUA" userId="9824a58168a1ada9" providerId="LiveId" clId="{BDB48A95-263E-48FE-BADA-BB9651CFBC68}" dt="2024-11-28T21:39:55.809" v="2431" actId="20577"/>
        <pc:sldMkLst>
          <pc:docMk/>
          <pc:sldMk cId="1298925760" sldId="291"/>
        </pc:sldMkLst>
        <pc:spChg chg="mod">
          <ac:chgData name="PROFESSOR JOHN EKABUA" userId="9824a58168a1ada9" providerId="LiveId" clId="{BDB48A95-263E-48FE-BADA-BB9651CFBC68}" dt="2024-11-28T21:39:55.809" v="2431" actId="20577"/>
          <ac:spMkLst>
            <pc:docMk/>
            <pc:sldMk cId="1298925760" sldId="291"/>
            <ac:spMk id="2" creationId="{3DA01897-7EB3-5E04-CE7E-84188925DA8B}"/>
          </ac:spMkLst>
        </pc:spChg>
        <pc:spChg chg="mod">
          <ac:chgData name="PROFESSOR JOHN EKABUA" userId="9824a58168a1ada9" providerId="LiveId" clId="{BDB48A95-263E-48FE-BADA-BB9651CFBC68}" dt="2024-11-28T21:24:17.982" v="2298" actId="255"/>
          <ac:spMkLst>
            <pc:docMk/>
            <pc:sldMk cId="1298925760" sldId="291"/>
            <ac:spMk id="3" creationId="{1624D4F6-78BC-A11E-BC1D-868EEB859D98}"/>
          </ac:spMkLst>
        </pc:spChg>
        <pc:spChg chg="del mod">
          <ac:chgData name="PROFESSOR JOHN EKABUA" userId="9824a58168a1ada9" providerId="LiveId" clId="{BDB48A95-263E-48FE-BADA-BB9651CFBC68}" dt="2024-11-28T21:23:08.471" v="2279" actId="931"/>
          <ac:spMkLst>
            <pc:docMk/>
            <pc:sldMk cId="1298925760" sldId="291"/>
            <ac:spMk id="4" creationId="{41415537-9203-5FFA-A101-FBAE441B748F}"/>
          </ac:spMkLst>
        </pc:spChg>
        <pc:spChg chg="mod">
          <ac:chgData name="PROFESSOR JOHN EKABUA" userId="9824a58168a1ada9" providerId="LiveId" clId="{BDB48A95-263E-48FE-BADA-BB9651CFBC68}" dt="2024-11-28T21:27:01.818" v="2323" actId="255"/>
          <ac:spMkLst>
            <pc:docMk/>
            <pc:sldMk cId="1298925760" sldId="291"/>
            <ac:spMk id="5" creationId="{429F1B6B-3BB2-ADA7-7AA5-28DFE5134CC2}"/>
          </ac:spMkLst>
        </pc:spChg>
        <pc:spChg chg="del mod">
          <ac:chgData name="PROFESSOR JOHN EKABUA" userId="9824a58168a1ada9" providerId="LiveId" clId="{BDB48A95-263E-48FE-BADA-BB9651CFBC68}" dt="2024-11-28T21:24:39.763" v="2299" actId="931"/>
          <ac:spMkLst>
            <pc:docMk/>
            <pc:sldMk cId="1298925760" sldId="291"/>
            <ac:spMk id="6" creationId="{89229C42-90B9-2C42-E51A-E27F1D9C9990}"/>
          </ac:spMkLst>
        </pc:spChg>
        <pc:picChg chg="add mod">
          <ac:chgData name="PROFESSOR JOHN EKABUA" userId="9824a58168a1ada9" providerId="LiveId" clId="{BDB48A95-263E-48FE-BADA-BB9651CFBC68}" dt="2024-11-28T21:23:45.820" v="2283" actId="14100"/>
          <ac:picMkLst>
            <pc:docMk/>
            <pc:sldMk cId="1298925760" sldId="291"/>
            <ac:picMk id="8" creationId="{97F5A687-A547-A4CC-7348-3A02C96A1B98}"/>
          </ac:picMkLst>
        </pc:picChg>
        <pc:picChg chg="add mod">
          <ac:chgData name="PROFESSOR JOHN EKABUA" userId="9824a58168a1ada9" providerId="LiveId" clId="{BDB48A95-263E-48FE-BADA-BB9651CFBC68}" dt="2024-11-28T21:25:19.661" v="2304" actId="14100"/>
          <ac:picMkLst>
            <pc:docMk/>
            <pc:sldMk cId="1298925760" sldId="291"/>
            <ac:picMk id="10" creationId="{45C89E9D-6516-F911-8652-1D89D3ED2738}"/>
          </ac:picMkLst>
        </pc:picChg>
      </pc:sldChg>
      <pc:sldChg chg="new del">
        <pc:chgData name="PROFESSOR JOHN EKABUA" userId="9824a58168a1ada9" providerId="LiveId" clId="{BDB48A95-263E-48FE-BADA-BB9651CFBC68}" dt="2024-11-28T21:10:59.498" v="2259" actId="680"/>
        <pc:sldMkLst>
          <pc:docMk/>
          <pc:sldMk cId="4060135274" sldId="291"/>
        </pc:sldMkLst>
      </pc:sldChg>
      <pc:sldChg chg="addSp delSp modSp new mod">
        <pc:chgData name="PROFESSOR JOHN EKABUA" userId="9824a58168a1ada9" providerId="LiveId" clId="{BDB48A95-263E-48FE-BADA-BB9651CFBC68}" dt="2024-11-28T21:39:41.646" v="2417" actId="1076"/>
        <pc:sldMkLst>
          <pc:docMk/>
          <pc:sldMk cId="2464163910" sldId="292"/>
        </pc:sldMkLst>
        <pc:spChg chg="mod">
          <ac:chgData name="PROFESSOR JOHN EKABUA" userId="9824a58168a1ada9" providerId="LiveId" clId="{BDB48A95-263E-48FE-BADA-BB9651CFBC68}" dt="2024-11-28T21:39:38.650" v="2416" actId="20577"/>
          <ac:spMkLst>
            <pc:docMk/>
            <pc:sldMk cId="2464163910" sldId="292"/>
            <ac:spMk id="2" creationId="{B819F6EB-302A-8AB8-814E-A712A793705A}"/>
          </ac:spMkLst>
        </pc:spChg>
        <pc:spChg chg="mod">
          <ac:chgData name="PROFESSOR JOHN EKABUA" userId="9824a58168a1ada9" providerId="LiveId" clId="{BDB48A95-263E-48FE-BADA-BB9651CFBC68}" dt="2024-11-28T21:39:41.646" v="2417" actId="1076"/>
          <ac:spMkLst>
            <pc:docMk/>
            <pc:sldMk cId="2464163910" sldId="292"/>
            <ac:spMk id="3" creationId="{44A13766-D559-A394-C32D-06332184DB8A}"/>
          </ac:spMkLst>
        </pc:spChg>
        <pc:spChg chg="del mod">
          <ac:chgData name="PROFESSOR JOHN EKABUA" userId="9824a58168a1ada9" providerId="LiveId" clId="{BDB48A95-263E-48FE-BADA-BB9651CFBC68}" dt="2024-11-28T21:30:00.251" v="2336" actId="931"/>
          <ac:spMkLst>
            <pc:docMk/>
            <pc:sldMk cId="2464163910" sldId="292"/>
            <ac:spMk id="4" creationId="{4940320E-DC72-BF86-53CC-8536BC8212ED}"/>
          </ac:spMkLst>
        </pc:spChg>
        <pc:spChg chg="mod">
          <ac:chgData name="PROFESSOR JOHN EKABUA" userId="9824a58168a1ada9" providerId="LiveId" clId="{BDB48A95-263E-48FE-BADA-BB9651CFBC68}" dt="2024-11-28T21:37:55.533" v="2401" actId="255"/>
          <ac:spMkLst>
            <pc:docMk/>
            <pc:sldMk cId="2464163910" sldId="292"/>
            <ac:spMk id="5" creationId="{1825B53C-59A1-D6AD-69D0-74A19C600C00}"/>
          </ac:spMkLst>
        </pc:spChg>
        <pc:spChg chg="del mod">
          <ac:chgData name="PROFESSOR JOHN EKABUA" userId="9824a58168a1ada9" providerId="LiveId" clId="{BDB48A95-263E-48FE-BADA-BB9651CFBC68}" dt="2024-11-28T21:32:57.181" v="2367" actId="931"/>
          <ac:spMkLst>
            <pc:docMk/>
            <pc:sldMk cId="2464163910" sldId="292"/>
            <ac:spMk id="6" creationId="{646A00EF-38B3-CBFA-58B6-1F37BBDF8955}"/>
          </ac:spMkLst>
        </pc:spChg>
        <pc:picChg chg="add mod">
          <ac:chgData name="PROFESSOR JOHN EKABUA" userId="9824a58168a1ada9" providerId="LiveId" clId="{BDB48A95-263E-48FE-BADA-BB9651CFBC68}" dt="2024-11-28T21:33:48.905" v="2376" actId="14100"/>
          <ac:picMkLst>
            <pc:docMk/>
            <pc:sldMk cId="2464163910" sldId="292"/>
            <ac:picMk id="8" creationId="{DD95B9FF-62B4-C793-5C99-7794CF60A2A9}"/>
          </ac:picMkLst>
        </pc:picChg>
        <pc:picChg chg="add mod">
          <ac:chgData name="PROFESSOR JOHN EKABUA" userId="9824a58168a1ada9" providerId="LiveId" clId="{BDB48A95-263E-48FE-BADA-BB9651CFBC68}" dt="2024-11-28T21:33:42.349" v="2374" actId="14100"/>
          <ac:picMkLst>
            <pc:docMk/>
            <pc:sldMk cId="2464163910" sldId="292"/>
            <ac:picMk id="10" creationId="{533BE664-B9CA-C544-F080-80592BF8F7C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FD132-3284-4027-9AEC-28F3646EDC32}" type="datetimeFigureOut">
              <a:rPr lang="en-US" smtClean="0"/>
              <a:t>11/29/2024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8549D-F8B3-4738-9810-2858E8047AB8}" type="slidenum">
              <a:rPr lang="en-US" smtClean="0"/>
              <a:t>‹#›</a:t>
            </a:fld>
            <a:endParaRPr lang="en-US"/>
          </a:p>
        </p:txBody>
      </p:sp>
    </p:spTree>
    <p:extLst>
      <p:ext uri="{BB962C8B-B14F-4D97-AF65-F5344CB8AC3E}">
        <p14:creationId xmlns:p14="http://schemas.microsoft.com/office/powerpoint/2010/main" val="2929210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8549D-F8B3-4738-9810-2858E8047AB8}" type="slidenum">
              <a:rPr lang="en-US" smtClean="0"/>
              <a:t>4</a:t>
            </a:fld>
            <a:endParaRPr lang="en-US"/>
          </a:p>
        </p:txBody>
      </p:sp>
    </p:spTree>
    <p:extLst>
      <p:ext uri="{BB962C8B-B14F-4D97-AF65-F5344CB8AC3E}">
        <p14:creationId xmlns:p14="http://schemas.microsoft.com/office/powerpoint/2010/main" val="4019979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8549D-F8B3-4738-9810-2858E8047AB8}" type="slidenum">
              <a:rPr lang="en-US" smtClean="0"/>
              <a:t>20</a:t>
            </a:fld>
            <a:endParaRPr lang="en-US"/>
          </a:p>
        </p:txBody>
      </p:sp>
    </p:spTree>
    <p:extLst>
      <p:ext uri="{BB962C8B-B14F-4D97-AF65-F5344CB8AC3E}">
        <p14:creationId xmlns:p14="http://schemas.microsoft.com/office/powerpoint/2010/main" val="94610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8549D-F8B3-4738-9810-2858E8047AB8}" type="slidenum">
              <a:rPr lang="en-US" smtClean="0"/>
              <a:t>5</a:t>
            </a:fld>
            <a:endParaRPr lang="en-US"/>
          </a:p>
        </p:txBody>
      </p:sp>
    </p:spTree>
    <p:extLst>
      <p:ext uri="{BB962C8B-B14F-4D97-AF65-F5344CB8AC3E}">
        <p14:creationId xmlns:p14="http://schemas.microsoft.com/office/powerpoint/2010/main" val="2560965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8549D-F8B3-4738-9810-2858E8047AB8}" type="slidenum">
              <a:rPr lang="en-US" smtClean="0"/>
              <a:t>6</a:t>
            </a:fld>
            <a:endParaRPr lang="en-US"/>
          </a:p>
        </p:txBody>
      </p:sp>
    </p:spTree>
    <p:extLst>
      <p:ext uri="{BB962C8B-B14F-4D97-AF65-F5344CB8AC3E}">
        <p14:creationId xmlns:p14="http://schemas.microsoft.com/office/powerpoint/2010/main" val="2484292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8549D-F8B3-4738-9810-2858E8047AB8}" type="slidenum">
              <a:rPr lang="en-US" smtClean="0"/>
              <a:t>7</a:t>
            </a:fld>
            <a:endParaRPr lang="en-US"/>
          </a:p>
        </p:txBody>
      </p:sp>
    </p:spTree>
    <p:extLst>
      <p:ext uri="{BB962C8B-B14F-4D97-AF65-F5344CB8AC3E}">
        <p14:creationId xmlns:p14="http://schemas.microsoft.com/office/powerpoint/2010/main" val="239600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8549D-F8B3-4738-9810-2858E8047AB8}" type="slidenum">
              <a:rPr lang="en-US" smtClean="0"/>
              <a:t>8</a:t>
            </a:fld>
            <a:endParaRPr lang="en-US"/>
          </a:p>
        </p:txBody>
      </p:sp>
    </p:spTree>
    <p:extLst>
      <p:ext uri="{BB962C8B-B14F-4D97-AF65-F5344CB8AC3E}">
        <p14:creationId xmlns:p14="http://schemas.microsoft.com/office/powerpoint/2010/main" val="693234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8549D-F8B3-4738-9810-2858E8047AB8}" type="slidenum">
              <a:rPr lang="en-US" smtClean="0"/>
              <a:t>10</a:t>
            </a:fld>
            <a:endParaRPr lang="en-US"/>
          </a:p>
        </p:txBody>
      </p:sp>
    </p:spTree>
    <p:extLst>
      <p:ext uri="{BB962C8B-B14F-4D97-AF65-F5344CB8AC3E}">
        <p14:creationId xmlns:p14="http://schemas.microsoft.com/office/powerpoint/2010/main" val="1639769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8549D-F8B3-4738-9810-2858E8047AB8}" type="slidenum">
              <a:rPr lang="en-US" smtClean="0"/>
              <a:t>11</a:t>
            </a:fld>
            <a:endParaRPr lang="en-US"/>
          </a:p>
        </p:txBody>
      </p:sp>
    </p:spTree>
    <p:extLst>
      <p:ext uri="{BB962C8B-B14F-4D97-AF65-F5344CB8AC3E}">
        <p14:creationId xmlns:p14="http://schemas.microsoft.com/office/powerpoint/2010/main" val="2791142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8549D-F8B3-4738-9810-2858E8047AB8}" type="slidenum">
              <a:rPr lang="en-US" smtClean="0"/>
              <a:t>16</a:t>
            </a:fld>
            <a:endParaRPr lang="en-US"/>
          </a:p>
        </p:txBody>
      </p:sp>
    </p:spTree>
    <p:extLst>
      <p:ext uri="{BB962C8B-B14F-4D97-AF65-F5344CB8AC3E}">
        <p14:creationId xmlns:p14="http://schemas.microsoft.com/office/powerpoint/2010/main" val="2693491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8549D-F8B3-4738-9810-2858E8047AB8}" type="slidenum">
              <a:rPr lang="en-US" smtClean="0"/>
              <a:t>18</a:t>
            </a:fld>
            <a:endParaRPr lang="en-US"/>
          </a:p>
        </p:txBody>
      </p:sp>
    </p:spTree>
    <p:extLst>
      <p:ext uri="{BB962C8B-B14F-4D97-AF65-F5344CB8AC3E}">
        <p14:creationId xmlns:p14="http://schemas.microsoft.com/office/powerpoint/2010/main" val="3486626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AB3A824-1A51-4B26-AD58-A6D8E14F6C04}" type="datetimeFigureOut">
              <a:rPr lang="en-US" smtClean="0"/>
              <a:t>11/29/2024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a:t>
              </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29219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11/29/2024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218345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CBC1C18-307B-4F68-A007-B5B542270E8D}" type="datetimeFigureOut">
              <a:rPr lang="en-US" smtClean="0"/>
              <a:t>11/29/2024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
              </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1209589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CBC1C18-307B-4F68-A007-B5B542270E8D}" type="datetimeFigureOut">
              <a:rPr lang="en-US" smtClean="0"/>
              <a:t>11/29/2024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
              </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8265612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CBC1C18-307B-4F68-A007-B5B542270E8D}" type="datetimeFigureOut">
              <a:rPr lang="en-US" smtClean="0"/>
              <a:t>11/29/2024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a:t>
              </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2501204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C1C18-307B-4F68-A007-B5B542270E8D}" type="datetimeFigureOut">
              <a:rPr lang="en-US" smtClean="0"/>
              <a:t>11/29/2024</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405566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C1C18-307B-4F68-A007-B5B542270E8D}" type="datetimeFigureOut">
              <a:rPr lang="en-US" smtClean="0"/>
              <a:t>11/29/2024</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3119979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11/29/2024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5175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3FFE419-2371-464F-8239-3959401C3561}" type="datetimeFigureOut">
              <a:rPr lang="en-US" smtClean="0"/>
              <a:t>11/29/2024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a:t>
              </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682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11/29/2024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5411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E5059C3-6A89-4494-99FF-5A4D6FFD50EB}" type="datetimeFigureOut">
              <a:rPr lang="en-US" smtClean="0"/>
              <a:t>11/29/2024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US"/>
              <a:t>
              </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320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11/29/2024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3895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11/29/2024</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755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11/29/2024</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2107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11/29/2024</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218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11/29/2024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36065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11/29/2024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2780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BC1C18-307B-4F68-A007-B5B542270E8D}" type="datetimeFigureOut">
              <a:rPr lang="en-US" smtClean="0"/>
              <a:t>11/29/2024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4333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7385C-FB54-AA46-5739-E15AE0F00E09}"/>
              </a:ext>
            </a:extLst>
          </p:cNvPr>
          <p:cNvSpPr>
            <a:spLocks noGrp="1"/>
          </p:cNvSpPr>
          <p:nvPr>
            <p:ph type="ctrTitle"/>
          </p:nvPr>
        </p:nvSpPr>
        <p:spPr>
          <a:xfrm>
            <a:off x="273995" y="285403"/>
            <a:ext cx="11644009" cy="2538152"/>
          </a:xfrm>
        </p:spPr>
        <p:txBody>
          <a:bodyPr>
            <a:normAutofit fontScale="90000"/>
          </a:bodyPr>
          <a:lstStyle/>
          <a:p>
            <a:r>
              <a:rPr lang="en-US" b="1" dirty="0"/>
              <a:t>IMPROVING THE UPTAKE OF FAMILY PLANNING SERVICES IN NIGERIA – SUBTHEME SOGON UYO</a:t>
            </a:r>
          </a:p>
        </p:txBody>
      </p:sp>
      <p:sp>
        <p:nvSpPr>
          <p:cNvPr id="3" name="Subtitle 2">
            <a:extLst>
              <a:ext uri="{FF2B5EF4-FFF2-40B4-BE49-F238E27FC236}">
                <a16:creationId xmlns:a16="http://schemas.microsoft.com/office/drawing/2014/main" id="{5181976F-3B05-420C-E908-0B4468C34D6F}"/>
              </a:ext>
            </a:extLst>
          </p:cNvPr>
          <p:cNvSpPr>
            <a:spLocks noGrp="1"/>
          </p:cNvSpPr>
          <p:nvPr>
            <p:ph type="subTitle" idx="1"/>
          </p:nvPr>
        </p:nvSpPr>
        <p:spPr>
          <a:xfrm>
            <a:off x="204752" y="3374968"/>
            <a:ext cx="11439728" cy="2538152"/>
          </a:xfrm>
        </p:spPr>
        <p:txBody>
          <a:bodyPr>
            <a:noAutofit/>
          </a:bodyPr>
          <a:lstStyle/>
          <a:p>
            <a:r>
              <a:rPr lang="en-US" sz="3600" b="1" dirty="0"/>
              <a:t>PROFESSOR JOHN EKABUA</a:t>
            </a:r>
          </a:p>
          <a:p>
            <a:r>
              <a:rPr lang="en-US" sz="3600" b="1" dirty="0"/>
              <a:t>DEPARTMEN OF OBSTETRICS &amp; GYNAECOLOGY</a:t>
            </a:r>
          </a:p>
          <a:p>
            <a:r>
              <a:rPr lang="en-US" sz="3600" b="1" dirty="0"/>
              <a:t>UNIVERITY OF CALABAR</a:t>
            </a:r>
          </a:p>
          <a:p>
            <a:r>
              <a:rPr lang="en-US" sz="3600" b="1" dirty="0"/>
              <a:t>CALABAR</a:t>
            </a:r>
          </a:p>
        </p:txBody>
      </p:sp>
    </p:spTree>
    <p:extLst>
      <p:ext uri="{BB962C8B-B14F-4D97-AF65-F5344CB8AC3E}">
        <p14:creationId xmlns:p14="http://schemas.microsoft.com/office/powerpoint/2010/main" val="2059895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0B6F-E363-093A-FB55-45D53EF4EBD7}"/>
              </a:ext>
            </a:extLst>
          </p:cNvPr>
          <p:cNvSpPr>
            <a:spLocks noGrp="1"/>
          </p:cNvSpPr>
          <p:nvPr>
            <p:ph type="title"/>
          </p:nvPr>
        </p:nvSpPr>
        <p:spPr>
          <a:xfrm>
            <a:off x="1612985" y="119996"/>
            <a:ext cx="8610600" cy="1003059"/>
          </a:xfrm>
        </p:spPr>
        <p:txBody>
          <a:bodyPr/>
          <a:lstStyle/>
          <a:p>
            <a:pPr algn="ctr"/>
            <a:r>
              <a:rPr lang="en-GB" b="1" dirty="0"/>
              <a:t>DEMOGRAPHIC CHALLENGE</a:t>
            </a:r>
            <a:endParaRPr lang="en-US" b="1" dirty="0"/>
          </a:p>
        </p:txBody>
      </p:sp>
      <p:sp>
        <p:nvSpPr>
          <p:cNvPr id="3" name="Content Placeholder 2">
            <a:extLst>
              <a:ext uri="{FF2B5EF4-FFF2-40B4-BE49-F238E27FC236}">
                <a16:creationId xmlns:a16="http://schemas.microsoft.com/office/drawing/2014/main" id="{E43FE87B-377C-E903-59A2-7587F5206A40}"/>
              </a:ext>
            </a:extLst>
          </p:cNvPr>
          <p:cNvSpPr>
            <a:spLocks noGrp="1"/>
          </p:cNvSpPr>
          <p:nvPr>
            <p:ph sz="half" idx="1"/>
          </p:nvPr>
        </p:nvSpPr>
        <p:spPr>
          <a:xfrm>
            <a:off x="159560" y="1415171"/>
            <a:ext cx="5609138" cy="5267927"/>
          </a:xfrm>
        </p:spPr>
        <p:txBody>
          <a:bodyPr>
            <a:normAutofit/>
          </a:bodyPr>
          <a:lstStyle/>
          <a:p>
            <a:r>
              <a:rPr lang="en-US" sz="4000" b="1" dirty="0"/>
              <a:t>NIGERIA IS THE SIXTH MOST POPULOUS NATION (UN DATA 2023) WITH A POPULATION OF 206 MILLION AND ANNUAL GROWTH OF 2.6% (UNFPA, 2020).</a:t>
            </a:r>
          </a:p>
          <a:p>
            <a:endParaRPr lang="en-US" dirty="0"/>
          </a:p>
        </p:txBody>
      </p:sp>
      <p:sp>
        <p:nvSpPr>
          <p:cNvPr id="4" name="Content Placeholder 3">
            <a:extLst>
              <a:ext uri="{FF2B5EF4-FFF2-40B4-BE49-F238E27FC236}">
                <a16:creationId xmlns:a16="http://schemas.microsoft.com/office/drawing/2014/main" id="{388F70FA-D3A7-3115-A1CE-16D5C440FA56}"/>
              </a:ext>
            </a:extLst>
          </p:cNvPr>
          <p:cNvSpPr>
            <a:spLocks noGrp="1"/>
          </p:cNvSpPr>
          <p:nvPr>
            <p:ph sz="half" idx="2"/>
          </p:nvPr>
        </p:nvSpPr>
        <p:spPr>
          <a:xfrm>
            <a:off x="6001901" y="1458128"/>
            <a:ext cx="6030539" cy="5399871"/>
          </a:xfrm>
        </p:spPr>
        <p:txBody>
          <a:bodyPr>
            <a:normAutofit/>
          </a:bodyPr>
          <a:lstStyle/>
          <a:p>
            <a:r>
              <a:rPr lang="en-US" sz="4000" b="1" dirty="0"/>
              <a:t>DESPITE THE HIGH FAMILY PLANNING AWARENESS (83.8% OF WOMEN OF REPRODUCTIVE AGE), MODERN CONTRACEPTIVE UPTAKE REMAINS LOW AT 15%.</a:t>
            </a:r>
          </a:p>
          <a:p>
            <a:endParaRPr lang="en-US" dirty="0"/>
          </a:p>
        </p:txBody>
      </p:sp>
    </p:spTree>
    <p:extLst>
      <p:ext uri="{BB962C8B-B14F-4D97-AF65-F5344CB8AC3E}">
        <p14:creationId xmlns:p14="http://schemas.microsoft.com/office/powerpoint/2010/main" val="2377870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9E20B00-493F-E8C9-3570-1F5B8552A7BC}"/>
              </a:ext>
            </a:extLst>
          </p:cNvPr>
          <p:cNvSpPr>
            <a:spLocks noGrp="1"/>
          </p:cNvSpPr>
          <p:nvPr>
            <p:ph type="title"/>
          </p:nvPr>
        </p:nvSpPr>
        <p:spPr>
          <a:xfrm>
            <a:off x="374351" y="0"/>
            <a:ext cx="10978937" cy="1098507"/>
          </a:xfrm>
        </p:spPr>
        <p:txBody>
          <a:bodyPr/>
          <a:lstStyle/>
          <a:p>
            <a:pPr algn="ctr"/>
            <a:r>
              <a:rPr lang="en-US" b="1" dirty="0"/>
              <a:t>CLOSING THE KNOWLEDGE – UPTAKE GAP</a:t>
            </a:r>
          </a:p>
        </p:txBody>
      </p:sp>
      <p:sp>
        <p:nvSpPr>
          <p:cNvPr id="4" name="Content Placeholder 3">
            <a:extLst>
              <a:ext uri="{FF2B5EF4-FFF2-40B4-BE49-F238E27FC236}">
                <a16:creationId xmlns:a16="http://schemas.microsoft.com/office/drawing/2014/main" id="{DFA4B4D8-0EF4-3819-5825-27297F5A9C92}"/>
              </a:ext>
            </a:extLst>
          </p:cNvPr>
          <p:cNvSpPr>
            <a:spLocks noGrp="1"/>
          </p:cNvSpPr>
          <p:nvPr>
            <p:ph sz="half" idx="1"/>
          </p:nvPr>
        </p:nvSpPr>
        <p:spPr>
          <a:xfrm>
            <a:off x="98191" y="1294889"/>
            <a:ext cx="5921609" cy="5326840"/>
          </a:xfrm>
        </p:spPr>
        <p:txBody>
          <a:bodyPr>
            <a:normAutofit lnSpcReduction="10000"/>
          </a:bodyPr>
          <a:lstStyle/>
          <a:p>
            <a:r>
              <a:rPr lang="en-US" sz="3600" b="1" dirty="0"/>
              <a:t>THE KNOWLEDGE – UPTAKE GAP REVEALS THAT THERE ARE MANY FACTORS INHIBITING FAMILY PLANNING UPTAKE. </a:t>
            </a:r>
          </a:p>
          <a:p>
            <a:r>
              <a:rPr lang="en-US" sz="3600" b="1" dirty="0"/>
              <a:t>THE WIDE  CONTRACEPTIVE KNOWLEDGE  - UPTAKE GAP NEEDS TO BE ADDRESSED.</a:t>
            </a:r>
          </a:p>
        </p:txBody>
      </p:sp>
      <p:sp>
        <p:nvSpPr>
          <p:cNvPr id="6" name="Content Placeholder 5">
            <a:extLst>
              <a:ext uri="{FF2B5EF4-FFF2-40B4-BE49-F238E27FC236}">
                <a16:creationId xmlns:a16="http://schemas.microsoft.com/office/drawing/2014/main" id="{DEA492D0-D3EE-2572-8DDB-3E9FCAED6AFE}"/>
              </a:ext>
            </a:extLst>
          </p:cNvPr>
          <p:cNvSpPr>
            <a:spLocks noGrp="1"/>
          </p:cNvSpPr>
          <p:nvPr>
            <p:ph sz="half" idx="2"/>
          </p:nvPr>
        </p:nvSpPr>
        <p:spPr>
          <a:xfrm>
            <a:off x="6172199" y="1294889"/>
            <a:ext cx="5921609" cy="5326840"/>
          </a:xfrm>
        </p:spPr>
        <p:txBody>
          <a:bodyPr>
            <a:normAutofit lnSpcReduction="10000"/>
          </a:bodyPr>
          <a:lstStyle/>
          <a:p>
            <a:r>
              <a:rPr lang="en-GB" sz="4400" b="1" dirty="0"/>
              <a:t>THE UNDERLYING FACTOR IN THE LOW CONTRACEPTIVE UPTAKE IS THE </a:t>
            </a:r>
            <a:r>
              <a:rPr lang="en-GB" sz="4400" b="1" u="sng" dirty="0"/>
              <a:t>GENDER IMBALANCE</a:t>
            </a:r>
            <a:r>
              <a:rPr lang="en-GB" sz="4400" b="1" dirty="0"/>
              <a:t> AS SEEN IN A PATRIARCHAL SOCIETY LIKE NIGERIA.</a:t>
            </a:r>
            <a:endParaRPr lang="en-US" sz="4400" b="1" dirty="0"/>
          </a:p>
          <a:p>
            <a:endParaRPr lang="en-US" sz="2800" b="1" dirty="0"/>
          </a:p>
        </p:txBody>
      </p:sp>
    </p:spTree>
    <p:extLst>
      <p:ext uri="{BB962C8B-B14F-4D97-AF65-F5344CB8AC3E}">
        <p14:creationId xmlns:p14="http://schemas.microsoft.com/office/powerpoint/2010/main" val="914737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9CA0-FDE6-A622-8AFF-E775C9B1A757}"/>
              </a:ext>
            </a:extLst>
          </p:cNvPr>
          <p:cNvSpPr>
            <a:spLocks noGrp="1"/>
          </p:cNvSpPr>
          <p:nvPr>
            <p:ph type="title"/>
          </p:nvPr>
        </p:nvSpPr>
        <p:spPr>
          <a:xfrm>
            <a:off x="429583" y="187503"/>
            <a:ext cx="10346835" cy="757582"/>
          </a:xfrm>
        </p:spPr>
        <p:txBody>
          <a:bodyPr/>
          <a:lstStyle/>
          <a:p>
            <a:r>
              <a:rPr lang="en-US" b="1" dirty="0"/>
              <a:t>ADDRESSING THE GENDER IMBALANCE</a:t>
            </a:r>
          </a:p>
        </p:txBody>
      </p:sp>
      <p:sp>
        <p:nvSpPr>
          <p:cNvPr id="3" name="Content Placeholder 2">
            <a:extLst>
              <a:ext uri="{FF2B5EF4-FFF2-40B4-BE49-F238E27FC236}">
                <a16:creationId xmlns:a16="http://schemas.microsoft.com/office/drawing/2014/main" id="{9BBBFDF3-5FD2-CA65-9A93-690365B87738}"/>
              </a:ext>
            </a:extLst>
          </p:cNvPr>
          <p:cNvSpPr>
            <a:spLocks noGrp="1"/>
          </p:cNvSpPr>
          <p:nvPr>
            <p:ph sz="half" idx="1"/>
          </p:nvPr>
        </p:nvSpPr>
        <p:spPr>
          <a:xfrm>
            <a:off x="135012" y="1258067"/>
            <a:ext cx="5884788" cy="5412430"/>
          </a:xfrm>
        </p:spPr>
        <p:txBody>
          <a:bodyPr>
            <a:normAutofit fontScale="77500" lnSpcReduction="20000"/>
          </a:bodyPr>
          <a:lstStyle/>
          <a:p>
            <a:r>
              <a:rPr lang="en-US" sz="3900" b="1" dirty="0"/>
              <a:t>IN A PATRIARCHAL SOCIETY, FAMILY PLANNING IS </a:t>
            </a:r>
            <a:r>
              <a:rPr lang="en-US" sz="3900" b="1" u="sng" dirty="0"/>
              <a:t>HIGHLY FEMINISED</a:t>
            </a:r>
            <a:r>
              <a:rPr lang="en-US" sz="3900" b="1" dirty="0"/>
              <a:t> WITH WOMEN BEARING THE BRUNT OF OBTAINING CONTRACEPTION AND ACCESS TO SERVICE IS USUALLY HINDERED BY MEN. (</a:t>
            </a:r>
            <a:r>
              <a:rPr lang="en-US" sz="3900" i="1" dirty="0" err="1"/>
              <a:t>Amiesimaka</a:t>
            </a:r>
            <a:r>
              <a:rPr lang="en-US" sz="3900" i="1" dirty="0"/>
              <a:t> &amp;Payam – 2024)</a:t>
            </a:r>
            <a:endParaRPr lang="en-US" sz="3900" b="1" dirty="0"/>
          </a:p>
          <a:p>
            <a:r>
              <a:rPr lang="en-GB" sz="3900" b="1" dirty="0"/>
              <a:t>FAMILY PLANNING SHOULD BE PORTRAYED AS THE RIGHT OF WOMEN, ADOLESCENTS (PARTICULARLY GIRLS ≥ 10 YRS) AND MEN.</a:t>
            </a:r>
            <a:endParaRPr lang="en-US" sz="3900" b="1" dirty="0"/>
          </a:p>
          <a:p>
            <a:endParaRPr lang="en-US" dirty="0"/>
          </a:p>
        </p:txBody>
      </p:sp>
      <p:sp>
        <p:nvSpPr>
          <p:cNvPr id="4" name="Content Placeholder 3">
            <a:extLst>
              <a:ext uri="{FF2B5EF4-FFF2-40B4-BE49-F238E27FC236}">
                <a16:creationId xmlns:a16="http://schemas.microsoft.com/office/drawing/2014/main" id="{A57134A6-3F4A-03AB-84B3-857A97C3FBAC}"/>
              </a:ext>
            </a:extLst>
          </p:cNvPr>
          <p:cNvSpPr>
            <a:spLocks noGrp="1"/>
          </p:cNvSpPr>
          <p:nvPr>
            <p:ph sz="half" idx="2"/>
          </p:nvPr>
        </p:nvSpPr>
        <p:spPr>
          <a:xfrm>
            <a:off x="6172200" y="1104644"/>
            <a:ext cx="5929792" cy="5522895"/>
          </a:xfrm>
        </p:spPr>
        <p:txBody>
          <a:bodyPr>
            <a:noAutofit/>
          </a:bodyPr>
          <a:lstStyle/>
          <a:p>
            <a:r>
              <a:rPr lang="en-GB" sz="4000" b="1" dirty="0"/>
              <a:t>THERE IS NEED TO ADDRESS GENDER IMBALANCES HINDERING WOMEN’S FAMILY PLANNING ACCESS AND UPHOLD THE RIGHTS OF ALL PEOPLE, ESPECIALLY WOMEN/GIRLS.</a:t>
            </a:r>
            <a:endParaRPr lang="en-US" sz="4000" b="1" dirty="0"/>
          </a:p>
        </p:txBody>
      </p:sp>
    </p:spTree>
    <p:extLst>
      <p:ext uri="{BB962C8B-B14F-4D97-AF65-F5344CB8AC3E}">
        <p14:creationId xmlns:p14="http://schemas.microsoft.com/office/powerpoint/2010/main" val="1727582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FF4BC-8903-A70E-3B70-B7C7650F8E47}"/>
              </a:ext>
            </a:extLst>
          </p:cNvPr>
          <p:cNvSpPr>
            <a:spLocks noGrp="1"/>
          </p:cNvSpPr>
          <p:nvPr>
            <p:ph type="title"/>
          </p:nvPr>
        </p:nvSpPr>
        <p:spPr>
          <a:xfrm>
            <a:off x="368215" y="187503"/>
            <a:ext cx="10948251" cy="1293028"/>
          </a:xfrm>
        </p:spPr>
        <p:txBody>
          <a:bodyPr/>
          <a:lstStyle/>
          <a:p>
            <a:pPr algn="ctr"/>
            <a:r>
              <a:rPr lang="en-US" b="1" dirty="0"/>
              <a:t>FRAMEWORK FOR THE NATIONAL FAMILY PLANNING POLICIES: THE DOCUMENTS</a:t>
            </a:r>
          </a:p>
        </p:txBody>
      </p:sp>
      <p:sp>
        <p:nvSpPr>
          <p:cNvPr id="4" name="Content Placeholder 3">
            <a:extLst>
              <a:ext uri="{FF2B5EF4-FFF2-40B4-BE49-F238E27FC236}">
                <a16:creationId xmlns:a16="http://schemas.microsoft.com/office/drawing/2014/main" id="{0447BA5F-7457-7BBA-3AD8-E2CF3B5EB9B9}"/>
              </a:ext>
            </a:extLst>
          </p:cNvPr>
          <p:cNvSpPr>
            <a:spLocks noGrp="1"/>
          </p:cNvSpPr>
          <p:nvPr>
            <p:ph sz="half" idx="2"/>
          </p:nvPr>
        </p:nvSpPr>
        <p:spPr>
          <a:xfrm>
            <a:off x="5105911" y="1632419"/>
            <a:ext cx="6910163" cy="5038078"/>
          </a:xfrm>
        </p:spPr>
        <p:txBody>
          <a:bodyPr>
            <a:normAutofit fontScale="92500" lnSpcReduction="10000"/>
          </a:bodyPr>
          <a:lstStyle/>
          <a:p>
            <a:r>
              <a:rPr lang="en-GB" sz="4000" b="1" dirty="0"/>
              <a:t>NATIONAL REPRODUCTIVE HEALTH POLICY 2017 (NRHP), </a:t>
            </a:r>
          </a:p>
          <a:p>
            <a:r>
              <a:rPr lang="en-GB" sz="4000" b="1" dirty="0"/>
              <a:t>THE NATIONAL FAMILY PLANNING COMMUNICATION PLAN 2017–2020 (NFPCP) </a:t>
            </a:r>
          </a:p>
          <a:p>
            <a:r>
              <a:rPr lang="en-GB" sz="4000" b="1" dirty="0"/>
              <a:t>AND THE NIGERIA FAMILY PLANNING BLUEPRINT (SCALE-UP PLAN) (NFPB) OF 2014</a:t>
            </a:r>
            <a:endParaRPr lang="en-US" sz="4000" b="1" dirty="0"/>
          </a:p>
          <a:p>
            <a:endParaRPr lang="en-US" dirty="0"/>
          </a:p>
        </p:txBody>
      </p:sp>
      <p:pic>
        <p:nvPicPr>
          <p:cNvPr id="8" name="Content Placeholder 7">
            <a:extLst>
              <a:ext uri="{FF2B5EF4-FFF2-40B4-BE49-F238E27FC236}">
                <a16:creationId xmlns:a16="http://schemas.microsoft.com/office/drawing/2014/main" id="{01515ABF-459F-A1A4-4372-F14178448572}"/>
              </a:ext>
            </a:extLst>
          </p:cNvPr>
          <p:cNvPicPr>
            <a:picLocks noGrp="1" noChangeAspect="1"/>
          </p:cNvPicPr>
          <p:nvPr>
            <p:ph sz="half" idx="1"/>
          </p:nvPr>
        </p:nvPicPr>
        <p:blipFill>
          <a:blip r:embed="rId2"/>
          <a:stretch>
            <a:fillRect/>
          </a:stretch>
        </p:blipFill>
        <p:spPr>
          <a:xfrm>
            <a:off x="299259" y="1632419"/>
            <a:ext cx="4490796" cy="4812716"/>
          </a:xfrm>
        </p:spPr>
      </p:pic>
    </p:spTree>
    <p:extLst>
      <p:ext uri="{BB962C8B-B14F-4D97-AF65-F5344CB8AC3E}">
        <p14:creationId xmlns:p14="http://schemas.microsoft.com/office/powerpoint/2010/main" val="2127437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4DEE-820A-BA3E-440A-24F6322CD554}"/>
              </a:ext>
            </a:extLst>
          </p:cNvPr>
          <p:cNvSpPr>
            <a:spLocks noGrp="1"/>
          </p:cNvSpPr>
          <p:nvPr>
            <p:ph type="title"/>
          </p:nvPr>
        </p:nvSpPr>
        <p:spPr>
          <a:xfrm>
            <a:off x="2146897" y="52491"/>
            <a:ext cx="8610600" cy="960100"/>
          </a:xfrm>
        </p:spPr>
        <p:txBody>
          <a:bodyPr/>
          <a:lstStyle/>
          <a:p>
            <a:pPr algn="ctr"/>
            <a:r>
              <a:rPr lang="en-US" b="1" dirty="0"/>
              <a:t>GENDER HUMAN RIGHHT ISSUES</a:t>
            </a:r>
          </a:p>
        </p:txBody>
      </p:sp>
      <p:sp>
        <p:nvSpPr>
          <p:cNvPr id="3" name="Content Placeholder 2">
            <a:extLst>
              <a:ext uri="{FF2B5EF4-FFF2-40B4-BE49-F238E27FC236}">
                <a16:creationId xmlns:a16="http://schemas.microsoft.com/office/drawing/2014/main" id="{4C8477C9-10D9-2C8B-E192-A7BF91B43C91}"/>
              </a:ext>
            </a:extLst>
          </p:cNvPr>
          <p:cNvSpPr>
            <a:spLocks noGrp="1"/>
          </p:cNvSpPr>
          <p:nvPr>
            <p:ph sz="half" idx="1"/>
          </p:nvPr>
        </p:nvSpPr>
        <p:spPr>
          <a:xfrm>
            <a:off x="171834" y="1362395"/>
            <a:ext cx="5847966" cy="5339114"/>
          </a:xfrm>
        </p:spPr>
        <p:txBody>
          <a:bodyPr>
            <a:noAutofit/>
          </a:bodyPr>
          <a:lstStyle/>
          <a:p>
            <a:r>
              <a:rPr lang="en-GB" sz="3200" b="1" dirty="0"/>
              <a:t>“REPRODUCTIVE HEALTH THEREFORE IMPLIES THAT PEOPLE ARE ABLE TO HAVE A </a:t>
            </a:r>
            <a:r>
              <a:rPr lang="en-GB" sz="3200" b="1" u="sng" dirty="0"/>
              <a:t>SATISFYING AND SAFE SEX LIFE </a:t>
            </a:r>
            <a:r>
              <a:rPr lang="en-GB" sz="3200" b="1" dirty="0"/>
              <a:t>AND THAT THEY HAVE THE </a:t>
            </a:r>
            <a:r>
              <a:rPr lang="en-GB" sz="3200" b="1" u="sng" dirty="0"/>
              <a:t>CAPABILITY</a:t>
            </a:r>
            <a:r>
              <a:rPr lang="en-GB" sz="3200" b="1" dirty="0"/>
              <a:t> TO REPRODUCE AND THE </a:t>
            </a:r>
            <a:r>
              <a:rPr lang="en-GB" sz="3200" b="1" u="sng" dirty="0"/>
              <a:t>FREEDOM TO DECIDE</a:t>
            </a:r>
            <a:r>
              <a:rPr lang="en-GB" sz="3200" b="1" dirty="0"/>
              <a:t> IF, WHEN AND HOW OFTEN TO DO SO”</a:t>
            </a:r>
          </a:p>
          <a:p>
            <a:r>
              <a:rPr lang="en-GB" sz="3200" b="1" dirty="0"/>
              <a:t>(NRHP P. 1)</a:t>
            </a:r>
            <a:endParaRPr lang="en-US" sz="3200" b="1" dirty="0"/>
          </a:p>
        </p:txBody>
      </p:sp>
      <p:sp>
        <p:nvSpPr>
          <p:cNvPr id="4" name="Content Placeholder 3">
            <a:extLst>
              <a:ext uri="{FF2B5EF4-FFF2-40B4-BE49-F238E27FC236}">
                <a16:creationId xmlns:a16="http://schemas.microsoft.com/office/drawing/2014/main" id="{AB010EF2-21A5-8CDA-99C4-BDCE29E0CF06}"/>
              </a:ext>
            </a:extLst>
          </p:cNvPr>
          <p:cNvSpPr>
            <a:spLocks noGrp="1"/>
          </p:cNvSpPr>
          <p:nvPr>
            <p:ph sz="half" idx="2"/>
          </p:nvPr>
        </p:nvSpPr>
        <p:spPr>
          <a:xfrm>
            <a:off x="6172199" y="1362395"/>
            <a:ext cx="5847965" cy="5443114"/>
          </a:xfrm>
        </p:spPr>
        <p:txBody>
          <a:bodyPr>
            <a:noAutofit/>
          </a:bodyPr>
          <a:lstStyle/>
          <a:p>
            <a:r>
              <a:rPr lang="en-GB" sz="3200" b="1" dirty="0"/>
              <a:t>FAMILY PLANNING SERVICE PROVIDERS ARE “REQUESTED TO PROVIDE INFORMATION ON THE VARIOUS MODERN FAMILY PLANNING METHODS SO THAT CLIENTS CAN MAKE INFORMED CHOICES ON THE MOST APPROPRIATE METHODS FOR THEM”</a:t>
            </a:r>
          </a:p>
          <a:p>
            <a:r>
              <a:rPr lang="en-GB" sz="3200" b="1" dirty="0"/>
              <a:t>(NFPCP P. 12)</a:t>
            </a:r>
            <a:endParaRPr lang="en-US" sz="3200" b="1" dirty="0"/>
          </a:p>
        </p:txBody>
      </p:sp>
    </p:spTree>
    <p:extLst>
      <p:ext uri="{BB962C8B-B14F-4D97-AF65-F5344CB8AC3E}">
        <p14:creationId xmlns:p14="http://schemas.microsoft.com/office/powerpoint/2010/main" val="259772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4BF5-7FD8-A975-0645-870B8B747774}"/>
              </a:ext>
            </a:extLst>
          </p:cNvPr>
          <p:cNvSpPr>
            <a:spLocks noGrp="1"/>
          </p:cNvSpPr>
          <p:nvPr>
            <p:ph type="title"/>
          </p:nvPr>
        </p:nvSpPr>
        <p:spPr>
          <a:xfrm>
            <a:off x="1790700" y="177970"/>
            <a:ext cx="8610600" cy="705745"/>
          </a:xfrm>
        </p:spPr>
        <p:txBody>
          <a:bodyPr/>
          <a:lstStyle/>
          <a:p>
            <a:pPr algn="ctr"/>
            <a:r>
              <a:rPr lang="en-US" b="1" dirty="0"/>
              <a:t>GENDER RIGHT ISSUES</a:t>
            </a:r>
          </a:p>
        </p:txBody>
      </p:sp>
      <p:sp>
        <p:nvSpPr>
          <p:cNvPr id="3" name="Content Placeholder 2">
            <a:extLst>
              <a:ext uri="{FF2B5EF4-FFF2-40B4-BE49-F238E27FC236}">
                <a16:creationId xmlns:a16="http://schemas.microsoft.com/office/drawing/2014/main" id="{37D08DF9-D149-0EC5-7968-386687D39EAA}"/>
              </a:ext>
            </a:extLst>
          </p:cNvPr>
          <p:cNvSpPr>
            <a:spLocks noGrp="1"/>
          </p:cNvSpPr>
          <p:nvPr>
            <p:ph sz="half" idx="1"/>
          </p:nvPr>
        </p:nvSpPr>
        <p:spPr>
          <a:xfrm>
            <a:off x="67506" y="1282615"/>
            <a:ext cx="5952294" cy="5523221"/>
          </a:xfrm>
        </p:spPr>
        <p:txBody>
          <a:bodyPr>
            <a:normAutofit/>
          </a:bodyPr>
          <a:lstStyle/>
          <a:p>
            <a:r>
              <a:rPr lang="en-GB" sz="4400" b="1" dirty="0"/>
              <a:t>“ALL NIGERIANS, IRRESPECTIVE OF THEIR GENDER AND AGE INCLUDING ADOLESCENTS FROM AGE 10 YEARS AND OLDER POPULATION, </a:t>
            </a:r>
            <a:endParaRPr lang="en-US" sz="4400" b="1" dirty="0"/>
          </a:p>
        </p:txBody>
      </p:sp>
      <p:sp>
        <p:nvSpPr>
          <p:cNvPr id="4" name="Content Placeholder 3">
            <a:extLst>
              <a:ext uri="{FF2B5EF4-FFF2-40B4-BE49-F238E27FC236}">
                <a16:creationId xmlns:a16="http://schemas.microsoft.com/office/drawing/2014/main" id="{73F9C160-19FA-294B-E34A-DEA64800C4A6}"/>
              </a:ext>
            </a:extLst>
          </p:cNvPr>
          <p:cNvSpPr>
            <a:spLocks noGrp="1"/>
          </p:cNvSpPr>
          <p:nvPr>
            <p:ph sz="half" idx="2"/>
          </p:nvPr>
        </p:nvSpPr>
        <p:spPr>
          <a:xfrm>
            <a:off x="6172200" y="1172151"/>
            <a:ext cx="6019800" cy="5685849"/>
          </a:xfrm>
        </p:spPr>
        <p:txBody>
          <a:bodyPr>
            <a:noAutofit/>
          </a:bodyPr>
          <a:lstStyle/>
          <a:p>
            <a:r>
              <a:rPr lang="en-GB" sz="4000" b="1" dirty="0"/>
              <a:t>HAVE SEXUAL AND REPRODUCTIVE RIGHTS AND ARE EQUALLY ENTITLED TO SEXUAL AND REPRODUCTIVE HEALTH DEVELOPMENT AND CARE.”</a:t>
            </a:r>
          </a:p>
          <a:p>
            <a:r>
              <a:rPr lang="en-GB" sz="4000" b="1" dirty="0"/>
              <a:t>(NRHP P. 19)</a:t>
            </a:r>
            <a:endParaRPr lang="en-US" sz="4000" b="1" dirty="0"/>
          </a:p>
          <a:p>
            <a:endParaRPr lang="en-US" sz="3200" b="1" dirty="0"/>
          </a:p>
        </p:txBody>
      </p:sp>
    </p:spTree>
    <p:extLst>
      <p:ext uri="{BB962C8B-B14F-4D97-AF65-F5344CB8AC3E}">
        <p14:creationId xmlns:p14="http://schemas.microsoft.com/office/powerpoint/2010/main" val="3150761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08CEE-B3B2-52F1-5345-3F793305805C}"/>
              </a:ext>
            </a:extLst>
          </p:cNvPr>
          <p:cNvSpPr>
            <a:spLocks noGrp="1"/>
          </p:cNvSpPr>
          <p:nvPr>
            <p:ph type="title"/>
          </p:nvPr>
        </p:nvSpPr>
        <p:spPr>
          <a:xfrm>
            <a:off x="704466" y="-1"/>
            <a:ext cx="10935467" cy="725979"/>
          </a:xfrm>
        </p:spPr>
        <p:txBody>
          <a:bodyPr>
            <a:normAutofit/>
          </a:bodyPr>
          <a:lstStyle/>
          <a:p>
            <a:pPr algn="ctr"/>
            <a:r>
              <a:rPr lang="en-US" sz="3400" b="1" dirty="0"/>
              <a:t>Women’s </a:t>
            </a:r>
            <a:r>
              <a:rPr lang="en-US" sz="3400" b="1" dirty="0" err="1"/>
              <a:t>RighTS</a:t>
            </a:r>
            <a:r>
              <a:rPr lang="en-US" sz="3400" b="1" dirty="0"/>
              <a:t>: SPECIFIC TARGET</a:t>
            </a:r>
          </a:p>
        </p:txBody>
      </p:sp>
      <p:pic>
        <p:nvPicPr>
          <p:cNvPr id="6" name="Content Placeholder 5">
            <a:extLst>
              <a:ext uri="{FF2B5EF4-FFF2-40B4-BE49-F238E27FC236}">
                <a16:creationId xmlns:a16="http://schemas.microsoft.com/office/drawing/2014/main" id="{A85173EE-DED0-2AF8-9740-1C60AB0AFAED}"/>
              </a:ext>
            </a:extLst>
          </p:cNvPr>
          <p:cNvPicPr>
            <a:picLocks noGrp="1" noChangeAspect="1"/>
          </p:cNvPicPr>
          <p:nvPr>
            <p:ph sz="half" idx="1"/>
          </p:nvPr>
        </p:nvPicPr>
        <p:blipFill>
          <a:blip r:embed="rId3"/>
          <a:stretch>
            <a:fillRect/>
          </a:stretch>
        </p:blipFill>
        <p:spPr>
          <a:xfrm>
            <a:off x="43620" y="1209794"/>
            <a:ext cx="5405960" cy="5270786"/>
          </a:xfrm>
        </p:spPr>
      </p:pic>
      <p:sp>
        <p:nvSpPr>
          <p:cNvPr id="4" name="Content Placeholder 3">
            <a:extLst>
              <a:ext uri="{FF2B5EF4-FFF2-40B4-BE49-F238E27FC236}">
                <a16:creationId xmlns:a16="http://schemas.microsoft.com/office/drawing/2014/main" id="{C70A4FEF-A715-8B2F-1723-316871B93093}"/>
              </a:ext>
            </a:extLst>
          </p:cNvPr>
          <p:cNvSpPr>
            <a:spLocks noGrp="1"/>
          </p:cNvSpPr>
          <p:nvPr>
            <p:ph sz="half" idx="2"/>
          </p:nvPr>
        </p:nvSpPr>
        <p:spPr>
          <a:xfrm>
            <a:off x="5609138" y="1147603"/>
            <a:ext cx="6582862" cy="5517084"/>
          </a:xfrm>
        </p:spPr>
        <p:txBody>
          <a:bodyPr>
            <a:normAutofit/>
          </a:bodyPr>
          <a:lstStyle/>
          <a:p>
            <a:r>
              <a:rPr lang="en-GB" sz="3200" b="1" dirty="0"/>
              <a:t>“THE INTENDED PRIMARY AUDIENCES ARE AN APPROXIMATELY 7.3 MILLION WOMEN WHO SAY THEY DO NOT WISH TO GET PREGNANT NOW OR EVER AGAIN AND WHO ARE NOT USING A FAMILY PLANNING METHOD RESULTING IN UNMET NEED.”</a:t>
            </a:r>
          </a:p>
          <a:p>
            <a:r>
              <a:rPr lang="en-GB" sz="3200" b="1" dirty="0"/>
              <a:t>(NFPCP P. 10)</a:t>
            </a:r>
            <a:endParaRPr lang="en-US" sz="3200" b="1" dirty="0"/>
          </a:p>
        </p:txBody>
      </p:sp>
    </p:spTree>
    <p:extLst>
      <p:ext uri="{BB962C8B-B14F-4D97-AF65-F5344CB8AC3E}">
        <p14:creationId xmlns:p14="http://schemas.microsoft.com/office/powerpoint/2010/main" val="2114562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B80CE-2B07-8275-507C-9E55FB020987}"/>
              </a:ext>
            </a:extLst>
          </p:cNvPr>
          <p:cNvSpPr>
            <a:spLocks noGrp="1"/>
          </p:cNvSpPr>
          <p:nvPr>
            <p:ph type="title"/>
          </p:nvPr>
        </p:nvSpPr>
        <p:spPr>
          <a:xfrm>
            <a:off x="1714500" y="-7198"/>
            <a:ext cx="8610600" cy="1032062"/>
          </a:xfrm>
        </p:spPr>
        <p:txBody>
          <a:bodyPr/>
          <a:lstStyle/>
          <a:p>
            <a:pPr algn="ctr"/>
            <a:r>
              <a:rPr lang="en-US" b="1" dirty="0"/>
              <a:t>POLICY GOALS</a:t>
            </a:r>
          </a:p>
        </p:txBody>
      </p:sp>
      <p:sp>
        <p:nvSpPr>
          <p:cNvPr id="3" name="Content Placeholder 2">
            <a:extLst>
              <a:ext uri="{FF2B5EF4-FFF2-40B4-BE49-F238E27FC236}">
                <a16:creationId xmlns:a16="http://schemas.microsoft.com/office/drawing/2014/main" id="{66C7BCB0-00A1-0C17-CB25-9C4563B496A4}"/>
              </a:ext>
            </a:extLst>
          </p:cNvPr>
          <p:cNvSpPr>
            <a:spLocks noGrp="1"/>
          </p:cNvSpPr>
          <p:nvPr>
            <p:ph sz="half" idx="1"/>
          </p:nvPr>
        </p:nvSpPr>
        <p:spPr>
          <a:xfrm>
            <a:off x="110464" y="1104645"/>
            <a:ext cx="5909336" cy="5529358"/>
          </a:xfrm>
        </p:spPr>
        <p:txBody>
          <a:bodyPr>
            <a:noAutofit/>
          </a:bodyPr>
          <a:lstStyle/>
          <a:p>
            <a:r>
              <a:rPr lang="en-GB" sz="3600" b="1" dirty="0"/>
              <a:t>POLICY GOALS INCLUDE “ACHIEVING GENDER EQUALITY AND ELIMINATION OF ALL FORMS OF DISCRIMINATION THROUGH PROVISION OF APPROPRIATE SEXUAL AND REPRODUCTIVE HEALTH INFORMATION</a:t>
            </a:r>
            <a:endParaRPr lang="en-US" sz="3600" b="1" dirty="0"/>
          </a:p>
        </p:txBody>
      </p:sp>
      <p:sp>
        <p:nvSpPr>
          <p:cNvPr id="4" name="Content Placeholder 3">
            <a:extLst>
              <a:ext uri="{FF2B5EF4-FFF2-40B4-BE49-F238E27FC236}">
                <a16:creationId xmlns:a16="http://schemas.microsoft.com/office/drawing/2014/main" id="{962EAFEE-1D09-65BC-116E-32C771CD4A1F}"/>
              </a:ext>
            </a:extLst>
          </p:cNvPr>
          <p:cNvSpPr>
            <a:spLocks noGrp="1"/>
          </p:cNvSpPr>
          <p:nvPr>
            <p:ph sz="half" idx="2"/>
          </p:nvPr>
        </p:nvSpPr>
        <p:spPr>
          <a:xfrm>
            <a:off x="6172199" y="1196699"/>
            <a:ext cx="5788643" cy="5529358"/>
          </a:xfrm>
        </p:spPr>
        <p:txBody>
          <a:bodyPr>
            <a:noAutofit/>
          </a:bodyPr>
          <a:lstStyle/>
          <a:p>
            <a:r>
              <a:rPr lang="en-GB" sz="4000" b="1" dirty="0"/>
              <a:t>AND ENABLING ENVIRONMENT FOR COMBATING SEXUAL COERCION, HARMFUL PRACTICES AND REPRODUCTIVE RIGHTS VIOLATIONS”</a:t>
            </a:r>
          </a:p>
          <a:p>
            <a:r>
              <a:rPr lang="en-GB" sz="4000" b="1" dirty="0"/>
              <a:t>(NRHP P. 22)</a:t>
            </a:r>
            <a:endParaRPr lang="en-US" sz="4000" b="1" dirty="0"/>
          </a:p>
        </p:txBody>
      </p:sp>
    </p:spTree>
    <p:extLst>
      <p:ext uri="{BB962C8B-B14F-4D97-AF65-F5344CB8AC3E}">
        <p14:creationId xmlns:p14="http://schemas.microsoft.com/office/powerpoint/2010/main" val="4185401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52B6F-D617-569F-5D34-2EBA1FA09A91}"/>
              </a:ext>
            </a:extLst>
          </p:cNvPr>
          <p:cNvSpPr>
            <a:spLocks noGrp="1"/>
          </p:cNvSpPr>
          <p:nvPr>
            <p:ph type="title"/>
          </p:nvPr>
        </p:nvSpPr>
        <p:spPr>
          <a:xfrm>
            <a:off x="380488" y="193641"/>
            <a:ext cx="11426931" cy="861908"/>
          </a:xfrm>
        </p:spPr>
        <p:txBody>
          <a:bodyPr/>
          <a:lstStyle/>
          <a:p>
            <a:pPr algn="ctr"/>
            <a:r>
              <a:rPr lang="en-GB" b="1" dirty="0"/>
              <a:t>Adolescent girls—Not left out</a:t>
            </a:r>
            <a:endParaRPr lang="en-US" b="1" dirty="0"/>
          </a:p>
        </p:txBody>
      </p:sp>
      <p:sp>
        <p:nvSpPr>
          <p:cNvPr id="3" name="Content Placeholder 2">
            <a:extLst>
              <a:ext uri="{FF2B5EF4-FFF2-40B4-BE49-F238E27FC236}">
                <a16:creationId xmlns:a16="http://schemas.microsoft.com/office/drawing/2014/main" id="{B5945D31-F02B-0CC3-CDED-D1FEA1F87697}"/>
              </a:ext>
            </a:extLst>
          </p:cNvPr>
          <p:cNvSpPr>
            <a:spLocks noGrp="1"/>
          </p:cNvSpPr>
          <p:nvPr>
            <p:ph sz="half" idx="1"/>
          </p:nvPr>
        </p:nvSpPr>
        <p:spPr>
          <a:xfrm>
            <a:off x="116601" y="1196698"/>
            <a:ext cx="5903199" cy="5566179"/>
          </a:xfrm>
        </p:spPr>
        <p:txBody>
          <a:bodyPr>
            <a:noAutofit/>
          </a:bodyPr>
          <a:lstStyle/>
          <a:p>
            <a:pPr marL="0" indent="0">
              <a:buNone/>
            </a:pPr>
            <a:r>
              <a:rPr lang="en-GB" sz="3600" b="1" dirty="0"/>
              <a:t>“ADDRESSING THE SEXUAL AND REPRODUCTIVE HEALTH NEEDS OF TEENAGE GIRLS </a:t>
            </a:r>
            <a:r>
              <a:rPr lang="en-GB" sz="3600" b="1" u="sng" dirty="0"/>
              <a:t>AGE 10–14 YEARS</a:t>
            </a:r>
            <a:r>
              <a:rPr lang="en-GB" sz="3600" b="1" dirty="0"/>
              <a:t>, PARTICULARLY THE CURRENT 10 YEAR OLD GIRLS AND THE ADOLESCENTS AGE 15–19 YEARS ARE OF CRITICAL IMPORTANCE…”</a:t>
            </a:r>
          </a:p>
          <a:p>
            <a:pPr marL="0" indent="0">
              <a:buNone/>
            </a:pPr>
            <a:r>
              <a:rPr lang="en-GB" sz="3600" b="1" dirty="0"/>
              <a:t>(NRHP P. 14)</a:t>
            </a:r>
          </a:p>
        </p:txBody>
      </p:sp>
      <p:sp>
        <p:nvSpPr>
          <p:cNvPr id="4" name="Content Placeholder 3">
            <a:extLst>
              <a:ext uri="{FF2B5EF4-FFF2-40B4-BE49-F238E27FC236}">
                <a16:creationId xmlns:a16="http://schemas.microsoft.com/office/drawing/2014/main" id="{29015D0B-D040-037B-AB06-A3B4EE383539}"/>
              </a:ext>
            </a:extLst>
          </p:cNvPr>
          <p:cNvSpPr>
            <a:spLocks noGrp="1"/>
          </p:cNvSpPr>
          <p:nvPr>
            <p:ph sz="half" idx="2"/>
          </p:nvPr>
        </p:nvSpPr>
        <p:spPr>
          <a:xfrm>
            <a:off x="6172200" y="1129192"/>
            <a:ext cx="5903198" cy="5728807"/>
          </a:xfrm>
        </p:spPr>
        <p:txBody>
          <a:bodyPr>
            <a:noAutofit/>
          </a:bodyPr>
          <a:lstStyle/>
          <a:p>
            <a:pPr marL="0" indent="0">
              <a:buNone/>
            </a:pPr>
            <a:r>
              <a:rPr lang="en-GB" sz="3600" b="1" dirty="0"/>
              <a:t>“FAMILY PLANNING WILL BE </a:t>
            </a:r>
            <a:r>
              <a:rPr lang="en-GB" sz="3600" b="1" u="sng" dirty="0"/>
              <a:t>INCORPORATED INTO CLASSROOM SETTINGS</a:t>
            </a:r>
            <a:r>
              <a:rPr lang="en-GB" sz="3600" b="1" dirty="0"/>
              <a:t>. TEACHERS WILL BE EQUIPPED TO ADEQUATELY SUPPORT THE SEXUAL AND REPRODUCTIVE HEALTH NEEDS OF ADOLESCENTS AND YOUNG PEOPLE”</a:t>
            </a:r>
          </a:p>
          <a:p>
            <a:pPr marL="0" indent="0">
              <a:buNone/>
            </a:pPr>
            <a:r>
              <a:rPr lang="en-GB" sz="3600" b="1" dirty="0"/>
              <a:t>(NFPCP P. 13)</a:t>
            </a:r>
            <a:endParaRPr lang="en-US" sz="3600" b="1" dirty="0"/>
          </a:p>
          <a:p>
            <a:endParaRPr lang="en-US" sz="2800" b="1" dirty="0"/>
          </a:p>
        </p:txBody>
      </p:sp>
    </p:spTree>
    <p:extLst>
      <p:ext uri="{BB962C8B-B14F-4D97-AF65-F5344CB8AC3E}">
        <p14:creationId xmlns:p14="http://schemas.microsoft.com/office/powerpoint/2010/main" val="1834269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143C-DB09-FD75-9210-62697CA463EA}"/>
              </a:ext>
            </a:extLst>
          </p:cNvPr>
          <p:cNvSpPr>
            <a:spLocks noGrp="1"/>
          </p:cNvSpPr>
          <p:nvPr>
            <p:ph type="title"/>
          </p:nvPr>
        </p:nvSpPr>
        <p:spPr>
          <a:xfrm>
            <a:off x="1490247" y="323803"/>
            <a:ext cx="8610600" cy="631025"/>
          </a:xfrm>
        </p:spPr>
        <p:txBody>
          <a:bodyPr>
            <a:normAutofit fontScale="90000"/>
          </a:bodyPr>
          <a:lstStyle/>
          <a:p>
            <a:pPr algn="ctr"/>
            <a:r>
              <a:rPr lang="en-GB" b="1" dirty="0"/>
              <a:t>Adolescent girls—Not left out</a:t>
            </a:r>
            <a:endParaRPr lang="en-US" dirty="0"/>
          </a:p>
        </p:txBody>
      </p:sp>
      <p:sp>
        <p:nvSpPr>
          <p:cNvPr id="3" name="Content Placeholder 2">
            <a:extLst>
              <a:ext uri="{FF2B5EF4-FFF2-40B4-BE49-F238E27FC236}">
                <a16:creationId xmlns:a16="http://schemas.microsoft.com/office/drawing/2014/main" id="{6CA28571-4598-3670-21BE-0F4309CCA367}"/>
              </a:ext>
            </a:extLst>
          </p:cNvPr>
          <p:cNvSpPr>
            <a:spLocks noGrp="1"/>
          </p:cNvSpPr>
          <p:nvPr>
            <p:ph sz="half" idx="1"/>
          </p:nvPr>
        </p:nvSpPr>
        <p:spPr>
          <a:xfrm>
            <a:off x="135012" y="1264204"/>
            <a:ext cx="5884788" cy="5394345"/>
          </a:xfrm>
        </p:spPr>
        <p:txBody>
          <a:bodyPr>
            <a:normAutofit lnSpcReduction="10000"/>
          </a:bodyPr>
          <a:lstStyle/>
          <a:p>
            <a:r>
              <a:rPr lang="en-GB" sz="3600" b="1" dirty="0"/>
              <a:t>“…CONVINCE PARENTS THROUGH </a:t>
            </a:r>
            <a:r>
              <a:rPr lang="en-GB" sz="3600" b="1" u="sng" dirty="0"/>
              <a:t>PARENTS – TEACHERS  ASSOCIATIONS</a:t>
            </a:r>
            <a:r>
              <a:rPr lang="en-GB" sz="3600" b="1" dirty="0"/>
              <a:t> TO TALK TO THEIR CHILDREN AND WARDS ON FAMILY PLANNING ONCE THEY START TO ASK QUESTIONS ON THE SUBJECT.”</a:t>
            </a:r>
          </a:p>
          <a:p>
            <a:r>
              <a:rPr lang="en-GB" sz="3600" b="1" dirty="0"/>
              <a:t>(NFPCP P. 12)</a:t>
            </a:r>
          </a:p>
          <a:p>
            <a:endParaRPr lang="en-US" dirty="0"/>
          </a:p>
        </p:txBody>
      </p:sp>
      <p:sp>
        <p:nvSpPr>
          <p:cNvPr id="4" name="Content Placeholder 3">
            <a:extLst>
              <a:ext uri="{FF2B5EF4-FFF2-40B4-BE49-F238E27FC236}">
                <a16:creationId xmlns:a16="http://schemas.microsoft.com/office/drawing/2014/main" id="{C6727190-547E-D0F1-0D89-DBA071328006}"/>
              </a:ext>
            </a:extLst>
          </p:cNvPr>
          <p:cNvSpPr>
            <a:spLocks noGrp="1"/>
          </p:cNvSpPr>
          <p:nvPr>
            <p:ph sz="half" idx="2"/>
          </p:nvPr>
        </p:nvSpPr>
        <p:spPr>
          <a:xfrm>
            <a:off x="6172199" y="1221246"/>
            <a:ext cx="5884787" cy="5523221"/>
          </a:xfrm>
        </p:spPr>
        <p:txBody>
          <a:bodyPr>
            <a:normAutofit lnSpcReduction="10000"/>
          </a:bodyPr>
          <a:lstStyle/>
          <a:p>
            <a:r>
              <a:rPr lang="en-GB" sz="4000" b="1" dirty="0"/>
              <a:t>IN ADOPTING THIS RIGHTS-BASED APPROACH, THE NIGERIAN GOVERNMENT PRESENTS FAMILY PLANNING AS THE </a:t>
            </a:r>
            <a:r>
              <a:rPr lang="en-GB" sz="4000" b="1" u="sng" dirty="0"/>
              <a:t>ENTITLEMENT</a:t>
            </a:r>
            <a:r>
              <a:rPr lang="en-GB" sz="4000" b="1" dirty="0"/>
              <a:t> OF ALL ADOLESCENTS</a:t>
            </a:r>
            <a:endParaRPr lang="en-US" sz="4000" b="1" dirty="0"/>
          </a:p>
          <a:p>
            <a:endParaRPr lang="en-US" dirty="0"/>
          </a:p>
        </p:txBody>
      </p:sp>
    </p:spTree>
    <p:extLst>
      <p:ext uri="{BB962C8B-B14F-4D97-AF65-F5344CB8AC3E}">
        <p14:creationId xmlns:p14="http://schemas.microsoft.com/office/powerpoint/2010/main" val="2097425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1897-7EB3-5E04-CE7E-84188925DA8B}"/>
              </a:ext>
            </a:extLst>
          </p:cNvPr>
          <p:cNvSpPr>
            <a:spLocks noGrp="1"/>
          </p:cNvSpPr>
          <p:nvPr>
            <p:ph type="title"/>
          </p:nvPr>
        </p:nvSpPr>
        <p:spPr>
          <a:xfrm>
            <a:off x="1360516" y="102523"/>
            <a:ext cx="8610600" cy="989215"/>
          </a:xfrm>
        </p:spPr>
        <p:txBody>
          <a:bodyPr/>
          <a:lstStyle/>
          <a:p>
            <a:pPr algn="ctr"/>
            <a:r>
              <a:rPr lang="en-US" sz="4800" b="1" dirty="0"/>
              <a:t>PIONEERS – UCH IBADAN</a:t>
            </a:r>
            <a:r>
              <a:rPr lang="en-US" b="1" dirty="0"/>
              <a:t> </a:t>
            </a:r>
          </a:p>
        </p:txBody>
      </p:sp>
      <p:sp>
        <p:nvSpPr>
          <p:cNvPr id="3" name="Text Placeholder 2">
            <a:extLst>
              <a:ext uri="{FF2B5EF4-FFF2-40B4-BE49-F238E27FC236}">
                <a16:creationId xmlns:a16="http://schemas.microsoft.com/office/drawing/2014/main" id="{1624D4F6-78BC-A11E-BC1D-868EEB859D98}"/>
              </a:ext>
            </a:extLst>
          </p:cNvPr>
          <p:cNvSpPr>
            <a:spLocks noGrp="1"/>
          </p:cNvSpPr>
          <p:nvPr>
            <p:ph type="body" idx="1"/>
          </p:nvPr>
        </p:nvSpPr>
        <p:spPr>
          <a:xfrm>
            <a:off x="685800" y="1288290"/>
            <a:ext cx="5079991" cy="823912"/>
          </a:xfrm>
        </p:spPr>
        <p:txBody>
          <a:bodyPr>
            <a:normAutofit/>
          </a:bodyPr>
          <a:lstStyle/>
          <a:p>
            <a:r>
              <a:rPr lang="en-US" sz="4000" b="1" dirty="0"/>
              <a:t>PROF.O.A. OJO</a:t>
            </a:r>
          </a:p>
        </p:txBody>
      </p:sp>
      <p:pic>
        <p:nvPicPr>
          <p:cNvPr id="8" name="Content Placeholder 7">
            <a:extLst>
              <a:ext uri="{FF2B5EF4-FFF2-40B4-BE49-F238E27FC236}">
                <a16:creationId xmlns:a16="http://schemas.microsoft.com/office/drawing/2014/main" id="{97F5A687-A547-A4CC-7348-3A02C96A1B98}"/>
              </a:ext>
            </a:extLst>
          </p:cNvPr>
          <p:cNvPicPr>
            <a:picLocks noGrp="1" noChangeAspect="1"/>
          </p:cNvPicPr>
          <p:nvPr>
            <p:ph sz="half" idx="2"/>
          </p:nvPr>
        </p:nvPicPr>
        <p:blipFill>
          <a:blip r:embed="rId2"/>
          <a:stretch>
            <a:fillRect/>
          </a:stretch>
        </p:blipFill>
        <p:spPr>
          <a:xfrm>
            <a:off x="786938" y="2571404"/>
            <a:ext cx="4904509" cy="3607723"/>
          </a:xfrm>
        </p:spPr>
      </p:pic>
      <p:sp>
        <p:nvSpPr>
          <p:cNvPr id="5" name="Text Placeholder 4">
            <a:extLst>
              <a:ext uri="{FF2B5EF4-FFF2-40B4-BE49-F238E27FC236}">
                <a16:creationId xmlns:a16="http://schemas.microsoft.com/office/drawing/2014/main" id="{429F1B6B-3BB2-ADA7-7AA5-28DFE5134CC2}"/>
              </a:ext>
            </a:extLst>
          </p:cNvPr>
          <p:cNvSpPr>
            <a:spLocks noGrp="1"/>
          </p:cNvSpPr>
          <p:nvPr>
            <p:ph type="body" sz="quarter" idx="3"/>
          </p:nvPr>
        </p:nvSpPr>
        <p:spPr>
          <a:xfrm>
            <a:off x="6172200" y="1288290"/>
            <a:ext cx="5105400" cy="823912"/>
          </a:xfrm>
        </p:spPr>
        <p:txBody>
          <a:bodyPr>
            <a:normAutofit/>
          </a:bodyPr>
          <a:lstStyle/>
          <a:p>
            <a:r>
              <a:rPr lang="en-US" sz="4000" b="1" dirty="0"/>
              <a:t>PROF. O.A. LADIPO</a:t>
            </a:r>
          </a:p>
        </p:txBody>
      </p:sp>
      <p:pic>
        <p:nvPicPr>
          <p:cNvPr id="10" name="Content Placeholder 9">
            <a:extLst>
              <a:ext uri="{FF2B5EF4-FFF2-40B4-BE49-F238E27FC236}">
                <a16:creationId xmlns:a16="http://schemas.microsoft.com/office/drawing/2014/main" id="{45C89E9D-6516-F911-8652-1D89D3ED2738}"/>
              </a:ext>
            </a:extLst>
          </p:cNvPr>
          <p:cNvPicPr>
            <a:picLocks noGrp="1" noChangeAspect="1"/>
          </p:cNvPicPr>
          <p:nvPr>
            <p:ph sz="quarter" idx="4"/>
          </p:nvPr>
        </p:nvPicPr>
        <p:blipFill>
          <a:blip r:embed="rId3"/>
          <a:stretch>
            <a:fillRect/>
          </a:stretch>
        </p:blipFill>
        <p:spPr>
          <a:xfrm>
            <a:off x="6389716" y="2571404"/>
            <a:ext cx="4771506" cy="3607723"/>
          </a:xfrm>
        </p:spPr>
      </p:pic>
    </p:spTree>
    <p:extLst>
      <p:ext uri="{BB962C8B-B14F-4D97-AF65-F5344CB8AC3E}">
        <p14:creationId xmlns:p14="http://schemas.microsoft.com/office/powerpoint/2010/main" val="1298925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A176-E7D8-0BB0-2128-BEAFE413DBBC}"/>
              </a:ext>
            </a:extLst>
          </p:cNvPr>
          <p:cNvSpPr>
            <a:spLocks noGrp="1"/>
          </p:cNvSpPr>
          <p:nvPr>
            <p:ph type="title"/>
          </p:nvPr>
        </p:nvSpPr>
        <p:spPr>
          <a:xfrm>
            <a:off x="1944378" y="0"/>
            <a:ext cx="8610600" cy="1037138"/>
          </a:xfrm>
        </p:spPr>
        <p:txBody>
          <a:bodyPr/>
          <a:lstStyle/>
          <a:p>
            <a:pPr algn="ctr"/>
            <a:r>
              <a:rPr lang="en-US" b="1" dirty="0"/>
              <a:t>Men’s right as supporters</a:t>
            </a:r>
          </a:p>
        </p:txBody>
      </p:sp>
      <p:sp>
        <p:nvSpPr>
          <p:cNvPr id="3" name="Content Placeholder 2">
            <a:extLst>
              <a:ext uri="{FF2B5EF4-FFF2-40B4-BE49-F238E27FC236}">
                <a16:creationId xmlns:a16="http://schemas.microsoft.com/office/drawing/2014/main" id="{3BA13536-DC16-3A28-D8D5-6A67A0A13F8E}"/>
              </a:ext>
            </a:extLst>
          </p:cNvPr>
          <p:cNvSpPr>
            <a:spLocks noGrp="1"/>
          </p:cNvSpPr>
          <p:nvPr>
            <p:ph sz="half" idx="1"/>
          </p:nvPr>
        </p:nvSpPr>
        <p:spPr>
          <a:xfrm>
            <a:off x="128875" y="1245793"/>
            <a:ext cx="5890925" cy="5547769"/>
          </a:xfrm>
        </p:spPr>
        <p:txBody>
          <a:bodyPr>
            <a:noAutofit/>
          </a:bodyPr>
          <a:lstStyle/>
          <a:p>
            <a:r>
              <a:rPr lang="en-GB" sz="2600" b="1" dirty="0"/>
              <a:t>“ALSO, MEN'S HEALTH STATUS AND BEHAVIOUR AFFECT WOMEN'S SRH STATUS AND OVERALL HEALTH. INVOLVING MEN IN REPRODUCTIVE HEALTH ISSUES HAS THE POTENTIAL TO INCREASE THEIR AWARENESS OF SRH ISSUES, IMPROVE THEIR  HEALTH SEEKING BEHAVIOUR, AS WELL AS INCREASE THEIR ACCEPTANCE AND SUPPORT TO THEIR PARTNERS’ NEEDS, CHOICES AND RIGHTS.”</a:t>
            </a:r>
          </a:p>
          <a:p>
            <a:r>
              <a:rPr lang="en-GB" sz="2600" b="1" dirty="0"/>
              <a:t>(NRHP P. 13)</a:t>
            </a:r>
          </a:p>
        </p:txBody>
      </p:sp>
      <p:sp>
        <p:nvSpPr>
          <p:cNvPr id="4" name="Content Placeholder 3">
            <a:extLst>
              <a:ext uri="{FF2B5EF4-FFF2-40B4-BE49-F238E27FC236}">
                <a16:creationId xmlns:a16="http://schemas.microsoft.com/office/drawing/2014/main" id="{1BBF7656-2863-C679-514C-EBAA61BB8567}"/>
              </a:ext>
            </a:extLst>
          </p:cNvPr>
          <p:cNvSpPr>
            <a:spLocks noGrp="1"/>
          </p:cNvSpPr>
          <p:nvPr>
            <p:ph sz="half" idx="2"/>
          </p:nvPr>
        </p:nvSpPr>
        <p:spPr>
          <a:xfrm>
            <a:off x="6172200" y="1110781"/>
            <a:ext cx="5819328" cy="5682781"/>
          </a:xfrm>
        </p:spPr>
        <p:txBody>
          <a:bodyPr>
            <a:noAutofit/>
          </a:bodyPr>
          <a:lstStyle/>
          <a:p>
            <a:r>
              <a:rPr lang="en-GB" sz="3200" b="1" dirty="0"/>
              <a:t>CONSEQUENTLY, NIGERIA PAINTS MEN AS AN IMPORTANT CONSTITUENCY TO CONCENTRATE EFFORTS ON NOT JUST TO BETTER THEIR OWN HEALTHSEEKING BEHAVIOUR, BUT SO AS TO MAKE THEM ACCEPT AND RESPECT THEIR FEMALE PARTNERS’ FP RIGHTS</a:t>
            </a:r>
            <a:endParaRPr lang="en-US" sz="3200" b="1" dirty="0"/>
          </a:p>
        </p:txBody>
      </p:sp>
    </p:spTree>
    <p:extLst>
      <p:ext uri="{BB962C8B-B14F-4D97-AF65-F5344CB8AC3E}">
        <p14:creationId xmlns:p14="http://schemas.microsoft.com/office/powerpoint/2010/main" val="2209886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CA150-C9B5-7A18-82E4-EC14A4DF23EE}"/>
              </a:ext>
            </a:extLst>
          </p:cNvPr>
          <p:cNvSpPr>
            <a:spLocks noGrp="1"/>
          </p:cNvSpPr>
          <p:nvPr>
            <p:ph type="title"/>
          </p:nvPr>
        </p:nvSpPr>
        <p:spPr>
          <a:xfrm>
            <a:off x="685800" y="0"/>
            <a:ext cx="10563161" cy="917142"/>
          </a:xfrm>
        </p:spPr>
        <p:txBody>
          <a:bodyPr/>
          <a:lstStyle/>
          <a:p>
            <a:pPr algn="ctr"/>
            <a:r>
              <a:rPr lang="en-US" b="1" dirty="0"/>
              <a:t>SHORT COMING OF THE RIGHTS POLICY</a:t>
            </a:r>
          </a:p>
        </p:txBody>
      </p:sp>
      <p:sp>
        <p:nvSpPr>
          <p:cNvPr id="3" name="Content Placeholder 2">
            <a:extLst>
              <a:ext uri="{FF2B5EF4-FFF2-40B4-BE49-F238E27FC236}">
                <a16:creationId xmlns:a16="http://schemas.microsoft.com/office/drawing/2014/main" id="{599BF052-2377-B5E5-7292-B3BD265ACD61}"/>
              </a:ext>
            </a:extLst>
          </p:cNvPr>
          <p:cNvSpPr>
            <a:spLocks noGrp="1"/>
          </p:cNvSpPr>
          <p:nvPr>
            <p:ph sz="half" idx="1"/>
          </p:nvPr>
        </p:nvSpPr>
        <p:spPr>
          <a:xfrm>
            <a:off x="73643" y="1110781"/>
            <a:ext cx="5946157" cy="5584591"/>
          </a:xfrm>
        </p:spPr>
        <p:txBody>
          <a:bodyPr>
            <a:normAutofit/>
          </a:bodyPr>
          <a:lstStyle/>
          <a:p>
            <a:r>
              <a:rPr lang="en-GB" sz="3000" b="1" dirty="0"/>
              <a:t>DID NOT TACKLE THE ROOT OF THE PROBLEM—GENDER INEQUALITY AND PATRIARCHY</a:t>
            </a:r>
          </a:p>
          <a:p>
            <a:r>
              <a:rPr lang="en-GB" sz="3000" b="1" dirty="0"/>
              <a:t>THE POLICIES DO NOT INDICATE HOW FP MIGHT FIT INTO A HOLISTIC STRATEGY FOR PROMOTING GENDER EQUALITY</a:t>
            </a:r>
          </a:p>
          <a:p>
            <a:r>
              <a:rPr lang="en-GB" sz="3000" b="1" dirty="0"/>
              <a:t>INTERVENTIONS ARE TARGETED AT WOMEN. AN EQUIVALENT RESPONSIBILITY IS NOT PLACED ON THE MEN.</a:t>
            </a:r>
            <a:endParaRPr lang="en-US" sz="3000" b="1" dirty="0"/>
          </a:p>
        </p:txBody>
      </p:sp>
      <p:sp>
        <p:nvSpPr>
          <p:cNvPr id="4" name="Content Placeholder 3">
            <a:extLst>
              <a:ext uri="{FF2B5EF4-FFF2-40B4-BE49-F238E27FC236}">
                <a16:creationId xmlns:a16="http://schemas.microsoft.com/office/drawing/2014/main" id="{D46B15AD-38AD-96A0-DC99-B8E4AF3C0098}"/>
              </a:ext>
            </a:extLst>
          </p:cNvPr>
          <p:cNvSpPr>
            <a:spLocks noGrp="1"/>
          </p:cNvSpPr>
          <p:nvPr>
            <p:ph sz="half" idx="2"/>
          </p:nvPr>
        </p:nvSpPr>
        <p:spPr>
          <a:xfrm>
            <a:off x="6172199" y="1110781"/>
            <a:ext cx="5946157" cy="5584591"/>
          </a:xfrm>
        </p:spPr>
        <p:txBody>
          <a:bodyPr/>
          <a:lstStyle/>
          <a:p>
            <a:r>
              <a:rPr lang="en-US" sz="3200" b="1" dirty="0"/>
              <a:t>THERE IS NO INDICATION HOW FP NEEDS OF UNMARRIED WOMEN DIFFER FROM THAT OF MARRIED – WHO MAY NOT HAVE MALE PARTNERS HINDERING THEIR ACCESS TO FP. MOST UNMARRIED WOMEN ARE YOUNG AND ARE MORE INTERESTED IN SEXUAL PLEASURE – SEEKING AND GRATIFICATION.</a:t>
            </a:r>
          </a:p>
          <a:p>
            <a:endParaRPr lang="en-US" b="1" dirty="0"/>
          </a:p>
        </p:txBody>
      </p:sp>
    </p:spTree>
    <p:extLst>
      <p:ext uri="{BB962C8B-B14F-4D97-AF65-F5344CB8AC3E}">
        <p14:creationId xmlns:p14="http://schemas.microsoft.com/office/powerpoint/2010/main" val="3467521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2F1C-4484-3837-48D2-696743480E72}"/>
              </a:ext>
            </a:extLst>
          </p:cNvPr>
          <p:cNvSpPr>
            <a:spLocks noGrp="1"/>
          </p:cNvSpPr>
          <p:nvPr>
            <p:ph type="title"/>
          </p:nvPr>
        </p:nvSpPr>
        <p:spPr>
          <a:xfrm>
            <a:off x="821068" y="223704"/>
            <a:ext cx="10702264" cy="831224"/>
          </a:xfrm>
        </p:spPr>
        <p:txBody>
          <a:bodyPr/>
          <a:lstStyle/>
          <a:p>
            <a:pPr algn="ctr"/>
            <a:r>
              <a:rPr lang="en-US" b="1" dirty="0"/>
              <a:t>SHORT COMING OF THE RIGHTS POLICY</a:t>
            </a:r>
            <a:endParaRPr lang="en-US" dirty="0"/>
          </a:p>
        </p:txBody>
      </p:sp>
      <p:sp>
        <p:nvSpPr>
          <p:cNvPr id="3" name="Content Placeholder 2">
            <a:extLst>
              <a:ext uri="{FF2B5EF4-FFF2-40B4-BE49-F238E27FC236}">
                <a16:creationId xmlns:a16="http://schemas.microsoft.com/office/drawing/2014/main" id="{ACBA64DF-3A1B-C896-8EC5-D3F9E848BF76}"/>
              </a:ext>
            </a:extLst>
          </p:cNvPr>
          <p:cNvSpPr>
            <a:spLocks noGrp="1"/>
          </p:cNvSpPr>
          <p:nvPr>
            <p:ph sz="half" idx="1"/>
          </p:nvPr>
        </p:nvSpPr>
        <p:spPr>
          <a:xfrm>
            <a:off x="92054" y="1129193"/>
            <a:ext cx="5927746" cy="5505104"/>
          </a:xfrm>
        </p:spPr>
        <p:txBody>
          <a:bodyPr>
            <a:normAutofit/>
          </a:bodyPr>
          <a:lstStyle/>
          <a:p>
            <a:r>
              <a:rPr lang="en-US" sz="2800" b="1" dirty="0"/>
              <a:t>ANOTHER MAJOR CONCERN IS SPECIAL ATTENTION ON ADOLESCENTS ESPECIALLY FROM 10 YEARS AND ABOVE.</a:t>
            </a:r>
          </a:p>
          <a:p>
            <a:r>
              <a:rPr lang="en-GB" sz="2800" b="1" dirty="0"/>
              <a:t>GIVEN THAT CHILD MARRIAGE IMPACTS OVER 40% OF NIGERIAN GIRLS (UNICEF, 2018). THERE IS, HOWEVER, NO MENTION OF CHILD MARRIAGE. IT SEEMS GOVERNMENT IS RELUCTANT TO CHANGE THIS CULTURAL PRACTICE OR AT THE WORST ENDORSE IT</a:t>
            </a:r>
            <a:endParaRPr lang="en-US" sz="2800" b="1" dirty="0"/>
          </a:p>
        </p:txBody>
      </p:sp>
      <p:sp>
        <p:nvSpPr>
          <p:cNvPr id="4" name="Content Placeholder 3">
            <a:extLst>
              <a:ext uri="{FF2B5EF4-FFF2-40B4-BE49-F238E27FC236}">
                <a16:creationId xmlns:a16="http://schemas.microsoft.com/office/drawing/2014/main" id="{47E54B5E-82F2-D7FE-8E63-D70177A8879E}"/>
              </a:ext>
            </a:extLst>
          </p:cNvPr>
          <p:cNvSpPr>
            <a:spLocks noGrp="1"/>
          </p:cNvSpPr>
          <p:nvPr>
            <p:ph sz="half" idx="2"/>
          </p:nvPr>
        </p:nvSpPr>
        <p:spPr>
          <a:xfrm>
            <a:off x="6172199" y="1054928"/>
            <a:ext cx="5927745" cy="5732497"/>
          </a:xfrm>
        </p:spPr>
        <p:txBody>
          <a:bodyPr>
            <a:normAutofit/>
          </a:bodyPr>
          <a:lstStyle/>
          <a:p>
            <a:r>
              <a:rPr lang="en-GB" sz="3000" b="1" dirty="0"/>
              <a:t>THE POLICIES ARE UNCLEAR ABOUT HOW TO SPECIFICALLY TARGET THIS GROUP OF </a:t>
            </a:r>
            <a:r>
              <a:rPr lang="en-GB" sz="3000" b="1" u="sng" dirty="0"/>
              <a:t>CHILD BRIDES</a:t>
            </a:r>
            <a:r>
              <a:rPr lang="en-GB" sz="3000" b="1" dirty="0"/>
              <a:t> FOR FP PROMOTION AS THEY ARE UNLIKELY TO BE IN SCHOOLS, WHICH ARE MENTIONED AS THE AVENUE FOR REACHING ADOLESCENTS.</a:t>
            </a:r>
          </a:p>
          <a:p>
            <a:r>
              <a:rPr lang="en-US" sz="3000" b="1" dirty="0"/>
              <a:t>THE MARRIED OUT-OF-SCHOOL ADOLESCENTS ARE ACTUALLY LEFT OUT.</a:t>
            </a:r>
          </a:p>
        </p:txBody>
      </p:sp>
    </p:spTree>
    <p:extLst>
      <p:ext uri="{BB962C8B-B14F-4D97-AF65-F5344CB8AC3E}">
        <p14:creationId xmlns:p14="http://schemas.microsoft.com/office/powerpoint/2010/main" val="4185728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500F-9601-8CEE-0500-3602BE1BFB63}"/>
              </a:ext>
            </a:extLst>
          </p:cNvPr>
          <p:cNvSpPr>
            <a:spLocks noGrp="1"/>
          </p:cNvSpPr>
          <p:nvPr>
            <p:ph type="title"/>
          </p:nvPr>
        </p:nvSpPr>
        <p:spPr>
          <a:xfrm>
            <a:off x="1049412" y="64765"/>
            <a:ext cx="10579526" cy="868046"/>
          </a:xfrm>
        </p:spPr>
        <p:txBody>
          <a:bodyPr/>
          <a:lstStyle/>
          <a:p>
            <a:pPr algn="ctr"/>
            <a:r>
              <a:rPr lang="en-US" b="1" dirty="0"/>
              <a:t>SHORT COMING OF THE RIGHTS POLICY</a:t>
            </a:r>
            <a:endParaRPr lang="en-US" dirty="0"/>
          </a:p>
        </p:txBody>
      </p:sp>
      <p:sp>
        <p:nvSpPr>
          <p:cNvPr id="3" name="Content Placeholder 2">
            <a:extLst>
              <a:ext uri="{FF2B5EF4-FFF2-40B4-BE49-F238E27FC236}">
                <a16:creationId xmlns:a16="http://schemas.microsoft.com/office/drawing/2014/main" id="{6CDBF901-9F0F-B247-52E4-04EAE3202975}"/>
              </a:ext>
            </a:extLst>
          </p:cNvPr>
          <p:cNvSpPr>
            <a:spLocks noGrp="1"/>
          </p:cNvSpPr>
          <p:nvPr>
            <p:ph sz="half" idx="1"/>
          </p:nvPr>
        </p:nvSpPr>
        <p:spPr>
          <a:xfrm>
            <a:off x="122738" y="1159877"/>
            <a:ext cx="5897062" cy="5529358"/>
          </a:xfrm>
        </p:spPr>
        <p:txBody>
          <a:bodyPr/>
          <a:lstStyle/>
          <a:p>
            <a:r>
              <a:rPr lang="en-GB" sz="3200" b="1" dirty="0"/>
              <a:t>ALSO, OBSTETRIC FISTULA IS COMMON IN GIRL – CHILD  PREGNANCY. BUT FROM THE POLICIES THERE IS NO MENTION OF FP AS A MEANS OF PREVENTING FISTULA.</a:t>
            </a:r>
          </a:p>
          <a:p>
            <a:r>
              <a:rPr lang="en-GB" sz="3200" b="1" dirty="0"/>
              <a:t>THE SELF – SILENCING STRATEGY USED BY WOMEN IN CONFLICT AVOIDANCE WITH THEIR MALE PARTNERS WAS NOT ADDRESSED</a:t>
            </a:r>
            <a:endParaRPr lang="en-US" sz="3200" b="1" dirty="0"/>
          </a:p>
          <a:p>
            <a:endParaRPr lang="en-US" dirty="0"/>
          </a:p>
        </p:txBody>
      </p:sp>
      <p:sp>
        <p:nvSpPr>
          <p:cNvPr id="4" name="Content Placeholder 3">
            <a:extLst>
              <a:ext uri="{FF2B5EF4-FFF2-40B4-BE49-F238E27FC236}">
                <a16:creationId xmlns:a16="http://schemas.microsoft.com/office/drawing/2014/main" id="{9AFC1D68-2847-E1F4-230B-230E08535C83}"/>
              </a:ext>
            </a:extLst>
          </p:cNvPr>
          <p:cNvSpPr>
            <a:spLocks noGrp="1"/>
          </p:cNvSpPr>
          <p:nvPr>
            <p:ph sz="half" idx="2"/>
          </p:nvPr>
        </p:nvSpPr>
        <p:spPr>
          <a:xfrm>
            <a:off x="6172200" y="1159877"/>
            <a:ext cx="5897062" cy="5633358"/>
          </a:xfrm>
        </p:spPr>
        <p:txBody>
          <a:bodyPr>
            <a:normAutofit/>
          </a:bodyPr>
          <a:lstStyle/>
          <a:p>
            <a:r>
              <a:rPr lang="en-GB" sz="3200" b="1" dirty="0"/>
              <a:t>POLICY PRIORITISES THE PROMOTION OF MODERN (MEDICAL/HORMONAL) METHODS OF FP OVER NATURAL ONES, INSPITE OF THE OPPOSITION TO MODERN FP METHODS BASED ON RELIGIOUS GROUNDS, ESPECIALLY WITHIN MUSLIM AND CATHOLIC COMMUNITIES </a:t>
            </a:r>
            <a:endParaRPr lang="en-US" sz="3200" b="1" dirty="0"/>
          </a:p>
        </p:txBody>
      </p:sp>
    </p:spTree>
    <p:extLst>
      <p:ext uri="{BB962C8B-B14F-4D97-AF65-F5344CB8AC3E}">
        <p14:creationId xmlns:p14="http://schemas.microsoft.com/office/powerpoint/2010/main" val="2360982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BADE-65B4-4106-4EAC-93E30E7DA269}"/>
              </a:ext>
            </a:extLst>
          </p:cNvPr>
          <p:cNvSpPr>
            <a:spLocks noGrp="1"/>
          </p:cNvSpPr>
          <p:nvPr>
            <p:ph type="title"/>
          </p:nvPr>
        </p:nvSpPr>
        <p:spPr>
          <a:xfrm>
            <a:off x="1637532" y="77039"/>
            <a:ext cx="8610600" cy="746385"/>
          </a:xfrm>
        </p:spPr>
        <p:txBody>
          <a:bodyPr>
            <a:normAutofit fontScale="90000"/>
          </a:bodyPr>
          <a:lstStyle/>
          <a:p>
            <a:pPr algn="ctr"/>
            <a:r>
              <a:rPr lang="en-US" b="1" dirty="0"/>
              <a:t>OWNERSHIP OF  THE SCALE UP PLAN</a:t>
            </a:r>
          </a:p>
        </p:txBody>
      </p:sp>
      <p:sp>
        <p:nvSpPr>
          <p:cNvPr id="3" name="Content Placeholder 2">
            <a:extLst>
              <a:ext uri="{FF2B5EF4-FFF2-40B4-BE49-F238E27FC236}">
                <a16:creationId xmlns:a16="http://schemas.microsoft.com/office/drawing/2014/main" id="{3655BD00-8EC3-C4C3-D34F-D6D40F1A883F}"/>
              </a:ext>
            </a:extLst>
          </p:cNvPr>
          <p:cNvSpPr>
            <a:spLocks noGrp="1"/>
          </p:cNvSpPr>
          <p:nvPr>
            <p:ph sz="half" idx="1"/>
          </p:nvPr>
        </p:nvSpPr>
        <p:spPr>
          <a:xfrm>
            <a:off x="147286" y="1129193"/>
            <a:ext cx="5872514" cy="5651768"/>
          </a:xfrm>
        </p:spPr>
        <p:txBody>
          <a:bodyPr>
            <a:normAutofit/>
          </a:bodyPr>
          <a:lstStyle/>
          <a:p>
            <a:r>
              <a:rPr lang="en-GB" sz="3200" b="1" dirty="0"/>
              <a:t>USE OF FP HAS REMAINED LOW OVER THE PAST 30 YEARS.</a:t>
            </a:r>
          </a:p>
          <a:p>
            <a:r>
              <a:rPr lang="en-GB" sz="3200" b="1" dirty="0"/>
              <a:t>HOW DO WE ACHIEVE THE CONTRACEPTIVE PREVALENCE RATE </a:t>
            </a:r>
            <a:r>
              <a:rPr lang="en-GB" sz="3200" b="1" u="sng" dirty="0"/>
              <a:t>(CPR) TARGET OF 36% </a:t>
            </a:r>
            <a:r>
              <a:rPr lang="en-GB" sz="3200" b="1" dirty="0"/>
              <a:t>BY 2018 THE NIGERIAN GOVERNMENT SET FOR ITSELF (FEDERAL MINISTRY OF HEALTH (FMOH), 2017A).</a:t>
            </a:r>
          </a:p>
        </p:txBody>
      </p:sp>
      <p:sp>
        <p:nvSpPr>
          <p:cNvPr id="4" name="Content Placeholder 3">
            <a:extLst>
              <a:ext uri="{FF2B5EF4-FFF2-40B4-BE49-F238E27FC236}">
                <a16:creationId xmlns:a16="http://schemas.microsoft.com/office/drawing/2014/main" id="{D896A3BF-1100-115F-1DE0-9BED2B4550D7}"/>
              </a:ext>
            </a:extLst>
          </p:cNvPr>
          <p:cNvSpPr>
            <a:spLocks noGrp="1"/>
          </p:cNvSpPr>
          <p:nvPr>
            <p:ph sz="half" idx="2"/>
          </p:nvPr>
        </p:nvSpPr>
        <p:spPr>
          <a:xfrm>
            <a:off x="6172200" y="1129193"/>
            <a:ext cx="6019800" cy="5651768"/>
          </a:xfrm>
        </p:spPr>
        <p:txBody>
          <a:bodyPr>
            <a:noAutofit/>
          </a:bodyPr>
          <a:lstStyle/>
          <a:p>
            <a:r>
              <a:rPr lang="en-GB" sz="3000" b="1" dirty="0"/>
              <a:t>I</a:t>
            </a:r>
            <a:r>
              <a:rPr lang="en-GB" sz="2900" b="1" dirty="0"/>
              <a:t>T HAS BEEN SHOWN THAT THERE ARE DEFICIENCIES IN IMPLEMENTATION OF EXISTING SCALE UP POLICIES AND PLANS.</a:t>
            </a:r>
          </a:p>
          <a:p>
            <a:r>
              <a:rPr lang="en-GB" sz="2900" b="1" dirty="0"/>
              <a:t>THESE POLICIES SHOULD NOT BE SEEN AS JUST GOVERNMENT PLANS. ALL HANDS MUST BE ON DECK.</a:t>
            </a:r>
            <a:endParaRPr lang="en-US" sz="2900" b="1" dirty="0"/>
          </a:p>
          <a:p>
            <a:r>
              <a:rPr lang="en-US" sz="2900" b="1" dirty="0"/>
              <a:t>POLICIES CRAFTED TOGETHER WITH THE END USERS ARE MORE LIKELY  TO SUCCEED IN IMPLEMENTATION.</a:t>
            </a:r>
          </a:p>
        </p:txBody>
      </p:sp>
    </p:spTree>
    <p:extLst>
      <p:ext uri="{BB962C8B-B14F-4D97-AF65-F5344CB8AC3E}">
        <p14:creationId xmlns:p14="http://schemas.microsoft.com/office/powerpoint/2010/main" val="375351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EAAE8-BB3D-CC3A-64CB-B3B4720F2B83}"/>
              </a:ext>
            </a:extLst>
          </p:cNvPr>
          <p:cNvSpPr>
            <a:spLocks noGrp="1"/>
          </p:cNvSpPr>
          <p:nvPr>
            <p:ph type="title"/>
          </p:nvPr>
        </p:nvSpPr>
        <p:spPr>
          <a:xfrm>
            <a:off x="685800" y="226817"/>
            <a:ext cx="10820400" cy="776252"/>
          </a:xfrm>
        </p:spPr>
        <p:txBody>
          <a:bodyPr/>
          <a:lstStyle/>
          <a:p>
            <a:pPr algn="ctr"/>
            <a:r>
              <a:rPr lang="en-US" b="1" dirty="0"/>
              <a:t>OWNERSHIP OF  THE SCALE UP PLAN</a:t>
            </a:r>
            <a:endParaRPr lang="en-US" dirty="0"/>
          </a:p>
        </p:txBody>
      </p:sp>
      <p:sp>
        <p:nvSpPr>
          <p:cNvPr id="3" name="Content Placeholder 2">
            <a:extLst>
              <a:ext uri="{FF2B5EF4-FFF2-40B4-BE49-F238E27FC236}">
                <a16:creationId xmlns:a16="http://schemas.microsoft.com/office/drawing/2014/main" id="{3CF9AC2F-5F55-FB28-9C40-CD5D2FC124BE}"/>
              </a:ext>
            </a:extLst>
          </p:cNvPr>
          <p:cNvSpPr>
            <a:spLocks noGrp="1"/>
          </p:cNvSpPr>
          <p:nvPr>
            <p:ph sz="half" idx="1"/>
          </p:nvPr>
        </p:nvSpPr>
        <p:spPr>
          <a:xfrm>
            <a:off x="205047" y="1080655"/>
            <a:ext cx="5814753" cy="5630487"/>
          </a:xfrm>
        </p:spPr>
        <p:txBody>
          <a:bodyPr>
            <a:noAutofit/>
          </a:bodyPr>
          <a:lstStyle/>
          <a:p>
            <a:r>
              <a:rPr lang="en-US" sz="2600" b="1" dirty="0"/>
              <a:t>ALL STAKEHOLDERS – </a:t>
            </a:r>
          </a:p>
          <a:p>
            <a:r>
              <a:rPr lang="en-US" sz="2600" b="1" dirty="0"/>
              <a:t>THE USERS (WOMEN, PARENTS, TEACHERS, ADOLESCENTS, MEN); </a:t>
            </a:r>
          </a:p>
          <a:p>
            <a:r>
              <a:rPr lang="en-US" sz="2600" b="1" dirty="0"/>
              <a:t>SERVICE PROVIDERS; </a:t>
            </a:r>
          </a:p>
          <a:p>
            <a:r>
              <a:rPr lang="en-US" sz="2600" b="1" dirty="0"/>
              <a:t>GOVRNMENT AGENCIES; </a:t>
            </a:r>
          </a:p>
          <a:p>
            <a:r>
              <a:rPr lang="en-US" sz="2600" b="1" dirty="0"/>
              <a:t>DONOR AGENCIES; </a:t>
            </a:r>
          </a:p>
          <a:p>
            <a:r>
              <a:rPr lang="en-US" sz="2600" b="1" dirty="0"/>
              <a:t>POLITICIANS AND MONEY BAGS;</a:t>
            </a:r>
          </a:p>
          <a:p>
            <a:r>
              <a:rPr lang="en-US" sz="2600" b="1" dirty="0"/>
              <a:t>TRADITIONAL/ CULTURAL LEADERS </a:t>
            </a:r>
          </a:p>
          <a:p>
            <a:r>
              <a:rPr lang="en-US" sz="2600" b="1" dirty="0"/>
              <a:t>AND RELIGIOUS BODIES MUST BE INVOLVED IN THE PLANNING AND IMPLEMENTATION  OF ACCEPTABLE FP SERVICES.</a:t>
            </a:r>
          </a:p>
        </p:txBody>
      </p:sp>
      <p:sp>
        <p:nvSpPr>
          <p:cNvPr id="4" name="Content Placeholder 3">
            <a:extLst>
              <a:ext uri="{FF2B5EF4-FFF2-40B4-BE49-F238E27FC236}">
                <a16:creationId xmlns:a16="http://schemas.microsoft.com/office/drawing/2014/main" id="{D73070E7-5BE8-126C-1C57-4457AB61A44A}"/>
              </a:ext>
            </a:extLst>
          </p:cNvPr>
          <p:cNvSpPr>
            <a:spLocks noGrp="1"/>
          </p:cNvSpPr>
          <p:nvPr>
            <p:ph sz="half" idx="2"/>
          </p:nvPr>
        </p:nvSpPr>
        <p:spPr>
          <a:xfrm>
            <a:off x="6172199" y="1080655"/>
            <a:ext cx="5814753" cy="5630487"/>
          </a:xfrm>
        </p:spPr>
        <p:txBody>
          <a:bodyPr/>
          <a:lstStyle/>
          <a:p>
            <a:r>
              <a:rPr lang="en-US" sz="2600" b="1" dirty="0"/>
              <a:t>DEDICATED SERVICE CENTERS SHOULD BE CONSIDERED FOR ADOLESCENTS AND YOUNG UNMARRIED WOMEN WITHIN THE CLINIC SETTING.</a:t>
            </a:r>
          </a:p>
          <a:p>
            <a:r>
              <a:rPr lang="en-US" sz="2600" b="1" dirty="0"/>
              <a:t>EDUCATION OF THE GIRL CHILD AND SOCIAL EMPOWERMENT OF WOMEN CAN ADDRESS THE GENDER ISSUES IN USE OF FP SERVICE.</a:t>
            </a:r>
          </a:p>
          <a:p>
            <a:r>
              <a:rPr lang="en-US" sz="2600" b="1" dirty="0"/>
              <a:t>COUNSELING MORE MEN FOR VASECTOMY IS A VERITABLE OPTION TO REDUCE NIGERIA’S RISING POPULATION.</a:t>
            </a:r>
          </a:p>
          <a:p>
            <a:endParaRPr lang="en-US" dirty="0"/>
          </a:p>
          <a:p>
            <a:endParaRPr lang="en-US" dirty="0"/>
          </a:p>
        </p:txBody>
      </p:sp>
    </p:spTree>
    <p:extLst>
      <p:ext uri="{BB962C8B-B14F-4D97-AF65-F5344CB8AC3E}">
        <p14:creationId xmlns:p14="http://schemas.microsoft.com/office/powerpoint/2010/main" val="4244417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7893-5BE0-9048-C915-FFE9CCDBB776}"/>
              </a:ext>
            </a:extLst>
          </p:cNvPr>
          <p:cNvSpPr>
            <a:spLocks noGrp="1"/>
          </p:cNvSpPr>
          <p:nvPr>
            <p:ph type="title"/>
          </p:nvPr>
        </p:nvSpPr>
        <p:spPr>
          <a:xfrm>
            <a:off x="742604" y="764373"/>
            <a:ext cx="10763596" cy="1293028"/>
          </a:xfrm>
        </p:spPr>
        <p:txBody>
          <a:bodyPr>
            <a:normAutofit/>
          </a:bodyPr>
          <a:lstStyle/>
          <a:p>
            <a:pPr algn="ctr"/>
            <a:r>
              <a:rPr lang="en-US" sz="5400" b="1" dirty="0"/>
              <a:t>THANK YOU FOR LISTENING</a:t>
            </a:r>
          </a:p>
        </p:txBody>
      </p:sp>
      <p:pic>
        <p:nvPicPr>
          <p:cNvPr id="5" name="Content Placeholder 4">
            <a:extLst>
              <a:ext uri="{FF2B5EF4-FFF2-40B4-BE49-F238E27FC236}">
                <a16:creationId xmlns:a16="http://schemas.microsoft.com/office/drawing/2014/main" id="{E9F8B3BB-3726-2230-79C5-52E0993A32A3}"/>
              </a:ext>
            </a:extLst>
          </p:cNvPr>
          <p:cNvPicPr>
            <a:picLocks noGrp="1" noChangeAspect="1"/>
          </p:cNvPicPr>
          <p:nvPr>
            <p:ph idx="1"/>
          </p:nvPr>
        </p:nvPicPr>
        <p:blipFill>
          <a:blip r:embed="rId2"/>
          <a:stretch>
            <a:fillRect/>
          </a:stretch>
        </p:blipFill>
        <p:spPr>
          <a:xfrm>
            <a:off x="2394064" y="2193925"/>
            <a:ext cx="7542415" cy="4533842"/>
          </a:xfrm>
        </p:spPr>
      </p:pic>
    </p:spTree>
    <p:extLst>
      <p:ext uri="{BB962C8B-B14F-4D97-AF65-F5344CB8AC3E}">
        <p14:creationId xmlns:p14="http://schemas.microsoft.com/office/powerpoint/2010/main" val="2685220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9F6EB-302A-8AB8-814E-A712A793705A}"/>
              </a:ext>
            </a:extLst>
          </p:cNvPr>
          <p:cNvSpPr>
            <a:spLocks noGrp="1"/>
          </p:cNvSpPr>
          <p:nvPr>
            <p:ph type="title"/>
          </p:nvPr>
        </p:nvSpPr>
        <p:spPr>
          <a:xfrm>
            <a:off x="1354974" y="83084"/>
            <a:ext cx="8610600" cy="919054"/>
          </a:xfrm>
        </p:spPr>
        <p:txBody>
          <a:bodyPr/>
          <a:lstStyle/>
          <a:p>
            <a:pPr algn="ctr"/>
            <a:r>
              <a:rPr lang="en-US" sz="4800" b="1" dirty="0"/>
              <a:t>PIONEERS – UCH IBADAN</a:t>
            </a:r>
            <a:r>
              <a:rPr lang="en-US" b="1" dirty="0"/>
              <a:t> </a:t>
            </a:r>
            <a:endParaRPr lang="en-US" dirty="0"/>
          </a:p>
        </p:txBody>
      </p:sp>
      <p:sp>
        <p:nvSpPr>
          <p:cNvPr id="3" name="Text Placeholder 2">
            <a:extLst>
              <a:ext uri="{FF2B5EF4-FFF2-40B4-BE49-F238E27FC236}">
                <a16:creationId xmlns:a16="http://schemas.microsoft.com/office/drawing/2014/main" id="{44A13766-D559-A394-C32D-06332184DB8A}"/>
              </a:ext>
            </a:extLst>
          </p:cNvPr>
          <p:cNvSpPr>
            <a:spLocks noGrp="1"/>
          </p:cNvSpPr>
          <p:nvPr>
            <p:ph type="body" idx="1"/>
          </p:nvPr>
        </p:nvSpPr>
        <p:spPr>
          <a:xfrm>
            <a:off x="917583" y="1225069"/>
            <a:ext cx="5079991" cy="823912"/>
          </a:xfrm>
        </p:spPr>
        <p:txBody>
          <a:bodyPr>
            <a:normAutofit/>
          </a:bodyPr>
          <a:lstStyle/>
          <a:p>
            <a:r>
              <a:rPr lang="en-US" sz="3600" b="1" dirty="0"/>
              <a:t>PROF E. D. OTOLORIN</a:t>
            </a:r>
          </a:p>
        </p:txBody>
      </p:sp>
      <p:pic>
        <p:nvPicPr>
          <p:cNvPr id="8" name="Content Placeholder 7">
            <a:extLst>
              <a:ext uri="{FF2B5EF4-FFF2-40B4-BE49-F238E27FC236}">
                <a16:creationId xmlns:a16="http://schemas.microsoft.com/office/drawing/2014/main" id="{DD95B9FF-62B4-C793-5C99-7794CF60A2A9}"/>
              </a:ext>
            </a:extLst>
          </p:cNvPr>
          <p:cNvPicPr>
            <a:picLocks noGrp="1" noChangeAspect="1"/>
          </p:cNvPicPr>
          <p:nvPr>
            <p:ph sz="half" idx="2"/>
          </p:nvPr>
        </p:nvPicPr>
        <p:blipFill>
          <a:blip r:embed="rId2"/>
          <a:stretch>
            <a:fillRect/>
          </a:stretch>
        </p:blipFill>
        <p:spPr>
          <a:xfrm>
            <a:off x="917584" y="2332866"/>
            <a:ext cx="5079991" cy="4112267"/>
          </a:xfrm>
        </p:spPr>
      </p:pic>
      <p:sp>
        <p:nvSpPr>
          <p:cNvPr id="5" name="Text Placeholder 4">
            <a:extLst>
              <a:ext uri="{FF2B5EF4-FFF2-40B4-BE49-F238E27FC236}">
                <a16:creationId xmlns:a16="http://schemas.microsoft.com/office/drawing/2014/main" id="{1825B53C-59A1-D6AD-69D0-74A19C600C00}"/>
              </a:ext>
            </a:extLst>
          </p:cNvPr>
          <p:cNvSpPr>
            <a:spLocks noGrp="1"/>
          </p:cNvSpPr>
          <p:nvPr>
            <p:ph type="body" sz="quarter" idx="3"/>
          </p:nvPr>
        </p:nvSpPr>
        <p:spPr>
          <a:xfrm>
            <a:off x="6406343" y="1053272"/>
            <a:ext cx="5105400" cy="823912"/>
          </a:xfrm>
        </p:spPr>
        <p:txBody>
          <a:bodyPr>
            <a:normAutofit/>
          </a:bodyPr>
          <a:lstStyle/>
          <a:p>
            <a:r>
              <a:rPr lang="en-US" sz="3600" b="1" dirty="0"/>
              <a:t>GRACE EBUN DELANO</a:t>
            </a:r>
          </a:p>
        </p:txBody>
      </p:sp>
      <p:pic>
        <p:nvPicPr>
          <p:cNvPr id="10" name="Content Placeholder 9">
            <a:extLst>
              <a:ext uri="{FF2B5EF4-FFF2-40B4-BE49-F238E27FC236}">
                <a16:creationId xmlns:a16="http://schemas.microsoft.com/office/drawing/2014/main" id="{533BE664-B9CA-C544-F080-80592BF8F7C6}"/>
              </a:ext>
            </a:extLst>
          </p:cNvPr>
          <p:cNvPicPr>
            <a:picLocks noGrp="1" noChangeAspect="1"/>
          </p:cNvPicPr>
          <p:nvPr>
            <p:ph sz="quarter" idx="4"/>
          </p:nvPr>
        </p:nvPicPr>
        <p:blipFill>
          <a:blip r:embed="rId3"/>
          <a:stretch>
            <a:fillRect/>
          </a:stretch>
        </p:blipFill>
        <p:spPr>
          <a:xfrm>
            <a:off x="6406343" y="2332867"/>
            <a:ext cx="5009802" cy="4112267"/>
          </a:xfrm>
        </p:spPr>
      </p:pic>
    </p:spTree>
    <p:extLst>
      <p:ext uri="{BB962C8B-B14F-4D97-AF65-F5344CB8AC3E}">
        <p14:creationId xmlns:p14="http://schemas.microsoft.com/office/powerpoint/2010/main" val="2464163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9ACD7-9C8C-402A-B855-CDA53D45A0F7}"/>
              </a:ext>
            </a:extLst>
          </p:cNvPr>
          <p:cNvSpPr>
            <a:spLocks noGrp="1"/>
          </p:cNvSpPr>
          <p:nvPr>
            <p:ph type="title"/>
          </p:nvPr>
        </p:nvSpPr>
        <p:spPr>
          <a:xfrm>
            <a:off x="1611549" y="229352"/>
            <a:ext cx="8610600" cy="1040989"/>
          </a:xfrm>
        </p:spPr>
        <p:txBody>
          <a:bodyPr>
            <a:normAutofit/>
          </a:bodyPr>
          <a:lstStyle/>
          <a:p>
            <a:pPr algn="ctr"/>
            <a:r>
              <a:rPr lang="en-US" sz="5400" b="1" dirty="0"/>
              <a:t>BASIC DEFINITIONS</a:t>
            </a:r>
          </a:p>
        </p:txBody>
      </p:sp>
      <p:pic>
        <p:nvPicPr>
          <p:cNvPr id="6" name="Content Placeholder 5">
            <a:extLst>
              <a:ext uri="{FF2B5EF4-FFF2-40B4-BE49-F238E27FC236}">
                <a16:creationId xmlns:a16="http://schemas.microsoft.com/office/drawing/2014/main" id="{0B99E950-6F14-7689-63D4-596FBC21E612}"/>
              </a:ext>
            </a:extLst>
          </p:cNvPr>
          <p:cNvPicPr>
            <a:picLocks noGrp="1" noChangeAspect="1"/>
          </p:cNvPicPr>
          <p:nvPr>
            <p:ph sz="half" idx="1"/>
          </p:nvPr>
        </p:nvPicPr>
        <p:blipFill>
          <a:blip r:embed="rId3"/>
          <a:stretch>
            <a:fillRect/>
          </a:stretch>
        </p:blipFill>
        <p:spPr>
          <a:xfrm>
            <a:off x="337296" y="2307479"/>
            <a:ext cx="4505325" cy="3279102"/>
          </a:xfrm>
        </p:spPr>
      </p:pic>
      <p:sp>
        <p:nvSpPr>
          <p:cNvPr id="4" name="Content Placeholder 3">
            <a:extLst>
              <a:ext uri="{FF2B5EF4-FFF2-40B4-BE49-F238E27FC236}">
                <a16:creationId xmlns:a16="http://schemas.microsoft.com/office/drawing/2014/main" id="{295447AE-9251-C62A-F625-83CB2A488E48}"/>
              </a:ext>
            </a:extLst>
          </p:cNvPr>
          <p:cNvSpPr>
            <a:spLocks noGrp="1"/>
          </p:cNvSpPr>
          <p:nvPr>
            <p:ph sz="half" idx="2"/>
          </p:nvPr>
        </p:nvSpPr>
        <p:spPr>
          <a:xfrm>
            <a:off x="5038405" y="2194559"/>
            <a:ext cx="6467795" cy="4024125"/>
          </a:xfrm>
        </p:spPr>
        <p:txBody>
          <a:bodyPr/>
          <a:lstStyle/>
          <a:p>
            <a:r>
              <a:rPr lang="en-US" sz="4000" b="1" u="sng" dirty="0"/>
              <a:t>FAMILY PLANNING</a:t>
            </a:r>
            <a:r>
              <a:rPr lang="en-US" sz="4000" b="1" dirty="0"/>
              <a:t> ALLOWS PEOPLE CONTROL THE NUMBER AND TIMING OF CHILDBIRTHS THROUGH USE OF CONTRACEPTION.</a:t>
            </a:r>
          </a:p>
          <a:p>
            <a:endParaRPr lang="en-US" dirty="0"/>
          </a:p>
        </p:txBody>
      </p:sp>
    </p:spTree>
    <p:extLst>
      <p:ext uri="{BB962C8B-B14F-4D97-AF65-F5344CB8AC3E}">
        <p14:creationId xmlns:p14="http://schemas.microsoft.com/office/powerpoint/2010/main" val="640454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44D17-3CD7-598C-B2EF-E250854E0992}"/>
              </a:ext>
            </a:extLst>
          </p:cNvPr>
          <p:cNvSpPr>
            <a:spLocks noGrp="1"/>
          </p:cNvSpPr>
          <p:nvPr>
            <p:ph type="title"/>
          </p:nvPr>
        </p:nvSpPr>
        <p:spPr>
          <a:xfrm>
            <a:off x="1714500" y="518897"/>
            <a:ext cx="8610600" cy="953962"/>
          </a:xfrm>
        </p:spPr>
        <p:txBody>
          <a:bodyPr/>
          <a:lstStyle/>
          <a:p>
            <a:pPr algn="ctr"/>
            <a:r>
              <a:rPr lang="en-US" b="1" dirty="0"/>
              <a:t>MET NEED FOR FAMILY PLANNING</a:t>
            </a:r>
          </a:p>
        </p:txBody>
      </p:sp>
      <p:pic>
        <p:nvPicPr>
          <p:cNvPr id="6" name="Content Placeholder 5">
            <a:extLst>
              <a:ext uri="{FF2B5EF4-FFF2-40B4-BE49-F238E27FC236}">
                <a16:creationId xmlns:a16="http://schemas.microsoft.com/office/drawing/2014/main" id="{7265836F-A062-5006-0418-AF43A9B01FDA}"/>
              </a:ext>
            </a:extLst>
          </p:cNvPr>
          <p:cNvPicPr>
            <a:picLocks noGrp="1" noChangeAspect="1"/>
          </p:cNvPicPr>
          <p:nvPr>
            <p:ph sz="half" idx="1"/>
          </p:nvPr>
        </p:nvPicPr>
        <p:blipFill>
          <a:blip r:embed="rId3"/>
          <a:stretch>
            <a:fillRect/>
          </a:stretch>
        </p:blipFill>
        <p:spPr>
          <a:xfrm>
            <a:off x="632103" y="1865622"/>
            <a:ext cx="3528724" cy="4657916"/>
          </a:xfrm>
        </p:spPr>
      </p:pic>
      <p:sp>
        <p:nvSpPr>
          <p:cNvPr id="4" name="Content Placeholder 3">
            <a:extLst>
              <a:ext uri="{FF2B5EF4-FFF2-40B4-BE49-F238E27FC236}">
                <a16:creationId xmlns:a16="http://schemas.microsoft.com/office/drawing/2014/main" id="{281C7372-E769-0DD0-00AD-20A733618FFB}"/>
              </a:ext>
            </a:extLst>
          </p:cNvPr>
          <p:cNvSpPr>
            <a:spLocks noGrp="1"/>
          </p:cNvSpPr>
          <p:nvPr>
            <p:ph sz="half" idx="2"/>
          </p:nvPr>
        </p:nvSpPr>
        <p:spPr>
          <a:xfrm>
            <a:off x="4344934" y="1789523"/>
            <a:ext cx="7085066" cy="4734015"/>
          </a:xfrm>
        </p:spPr>
        <p:txBody>
          <a:bodyPr>
            <a:normAutofit fontScale="92500"/>
          </a:bodyPr>
          <a:lstStyle/>
          <a:p>
            <a:r>
              <a:rPr lang="en-GB" sz="4800" b="1" u="sng" dirty="0"/>
              <a:t>MET NEED</a:t>
            </a:r>
            <a:r>
              <a:rPr lang="en-GB" sz="4800" b="1" dirty="0"/>
              <a:t>: CURRENT CONTRACEPTIVE USE OF ANY METHOD AMONG MARRIED AND SEXUALLY ACTIVE UNMARRIED WOMEN OF REPRODUCTIVE AGE .</a:t>
            </a:r>
            <a:endParaRPr lang="en-US" sz="4800" b="1" dirty="0"/>
          </a:p>
          <a:p>
            <a:endParaRPr lang="en-US" dirty="0"/>
          </a:p>
        </p:txBody>
      </p:sp>
    </p:spTree>
    <p:extLst>
      <p:ext uri="{BB962C8B-B14F-4D97-AF65-F5344CB8AC3E}">
        <p14:creationId xmlns:p14="http://schemas.microsoft.com/office/powerpoint/2010/main" val="240915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96A71-35D4-A37E-EEAC-C863E52FFDC6}"/>
              </a:ext>
            </a:extLst>
          </p:cNvPr>
          <p:cNvSpPr>
            <a:spLocks noGrp="1"/>
          </p:cNvSpPr>
          <p:nvPr>
            <p:ph type="title"/>
          </p:nvPr>
        </p:nvSpPr>
        <p:spPr>
          <a:xfrm>
            <a:off x="1940543" y="228142"/>
            <a:ext cx="8610600" cy="827407"/>
          </a:xfrm>
        </p:spPr>
        <p:txBody>
          <a:bodyPr>
            <a:normAutofit fontScale="90000"/>
          </a:bodyPr>
          <a:lstStyle/>
          <a:p>
            <a:pPr algn="ctr"/>
            <a:br>
              <a:rPr lang="en-GB" sz="4000" b="1" dirty="0"/>
            </a:br>
            <a:r>
              <a:rPr lang="en-GB" sz="4000" b="1" dirty="0"/>
              <a:t>UNMET NEED FOR FAMILY PLANNING:</a:t>
            </a:r>
            <a:br>
              <a:rPr lang="en-GB" sz="4000" b="1" dirty="0"/>
            </a:br>
            <a:endParaRPr lang="en-US" dirty="0"/>
          </a:p>
        </p:txBody>
      </p:sp>
      <p:sp>
        <p:nvSpPr>
          <p:cNvPr id="3" name="Content Placeholder 2">
            <a:extLst>
              <a:ext uri="{FF2B5EF4-FFF2-40B4-BE49-F238E27FC236}">
                <a16:creationId xmlns:a16="http://schemas.microsoft.com/office/drawing/2014/main" id="{6219B7E5-3AD2-59AD-F5DC-D002F2555436}"/>
              </a:ext>
            </a:extLst>
          </p:cNvPr>
          <p:cNvSpPr>
            <a:spLocks noGrp="1"/>
          </p:cNvSpPr>
          <p:nvPr>
            <p:ph sz="half" idx="1"/>
          </p:nvPr>
        </p:nvSpPr>
        <p:spPr>
          <a:xfrm>
            <a:off x="208655" y="1429901"/>
            <a:ext cx="5811145" cy="4788783"/>
          </a:xfrm>
        </p:spPr>
        <p:txBody>
          <a:bodyPr>
            <a:normAutofit lnSpcReduction="10000"/>
          </a:bodyPr>
          <a:lstStyle/>
          <a:p>
            <a:r>
              <a:rPr lang="en-GB" sz="3000" b="1" dirty="0"/>
              <a:t>PERCENTAGE OF WOMEN WHO</a:t>
            </a:r>
          </a:p>
          <a:p>
            <a:r>
              <a:rPr lang="en-GB" sz="3000" b="1" dirty="0"/>
              <a:t>(1) ARE NOT PREGNANT AND NOT POSTPARTUM AMENORRHOEIC AND ARE CONSIDERED FECUND AND WANT TO POSTPONE THEIR NEXT BIRTH FOR 2 OR MORE YEARS OR STOP CHILDBEARING ALTOGETHER BUT </a:t>
            </a:r>
            <a:r>
              <a:rPr lang="en-GB" sz="3000" b="1" u="sng" dirty="0"/>
              <a:t>ARE NOT</a:t>
            </a:r>
            <a:r>
              <a:rPr lang="en-GB" sz="3000" b="1" dirty="0"/>
              <a:t> USING A CONTRACEPTIVE METHOD, </a:t>
            </a:r>
          </a:p>
          <a:p>
            <a:endParaRPr lang="en-US" dirty="0"/>
          </a:p>
        </p:txBody>
      </p:sp>
      <p:sp>
        <p:nvSpPr>
          <p:cNvPr id="4" name="Content Placeholder 3">
            <a:extLst>
              <a:ext uri="{FF2B5EF4-FFF2-40B4-BE49-F238E27FC236}">
                <a16:creationId xmlns:a16="http://schemas.microsoft.com/office/drawing/2014/main" id="{7B31939A-7583-5C9D-775F-DF01DE2E0C78}"/>
              </a:ext>
            </a:extLst>
          </p:cNvPr>
          <p:cNvSpPr>
            <a:spLocks noGrp="1"/>
          </p:cNvSpPr>
          <p:nvPr>
            <p:ph sz="half" idx="2"/>
          </p:nvPr>
        </p:nvSpPr>
        <p:spPr>
          <a:xfrm>
            <a:off x="6172200" y="1429901"/>
            <a:ext cx="5739548" cy="4788783"/>
          </a:xfrm>
        </p:spPr>
        <p:txBody>
          <a:bodyPr>
            <a:normAutofit lnSpcReduction="10000"/>
          </a:bodyPr>
          <a:lstStyle/>
          <a:p>
            <a:r>
              <a:rPr lang="en-GB" sz="3200" b="1" dirty="0"/>
              <a:t>OR</a:t>
            </a:r>
          </a:p>
          <a:p>
            <a:r>
              <a:rPr lang="en-GB" sz="3200" b="1" dirty="0"/>
              <a:t>(2) HAVE A MISTIMED OR </a:t>
            </a:r>
            <a:r>
              <a:rPr lang="en-GB" sz="3200" b="1" u="sng" dirty="0"/>
              <a:t>UNWANTED CURRENT</a:t>
            </a:r>
            <a:r>
              <a:rPr lang="en-GB" sz="3200" b="1" dirty="0"/>
              <a:t> PREGNANCY,</a:t>
            </a:r>
          </a:p>
          <a:p>
            <a:r>
              <a:rPr lang="en-GB" sz="3200" b="1" dirty="0"/>
              <a:t>OR </a:t>
            </a:r>
          </a:p>
          <a:p>
            <a:r>
              <a:rPr lang="en-GB" sz="3200" b="1" dirty="0"/>
              <a:t>(3) ARE POSTPARTUM AMENORRHOEIC AND THEIR MOST RECENT BIRTH IN THE </a:t>
            </a:r>
            <a:r>
              <a:rPr lang="en-GB" sz="3200" b="1" u="sng" dirty="0"/>
              <a:t>PAST 2 YEARS WAS MISTIMED </a:t>
            </a:r>
            <a:r>
              <a:rPr lang="en-GB" sz="3200" b="1" dirty="0"/>
              <a:t>OR UNWANTED.</a:t>
            </a:r>
            <a:endParaRPr lang="en-US" sz="3200" b="1" dirty="0"/>
          </a:p>
          <a:p>
            <a:endParaRPr lang="en-US" dirty="0"/>
          </a:p>
          <a:p>
            <a:endParaRPr lang="en-US" dirty="0"/>
          </a:p>
        </p:txBody>
      </p:sp>
    </p:spTree>
    <p:extLst>
      <p:ext uri="{BB962C8B-B14F-4D97-AF65-F5344CB8AC3E}">
        <p14:creationId xmlns:p14="http://schemas.microsoft.com/office/powerpoint/2010/main" val="2172286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4925-0612-949E-F660-E241FD09C9A3}"/>
              </a:ext>
            </a:extLst>
          </p:cNvPr>
          <p:cNvSpPr>
            <a:spLocks noGrp="1"/>
          </p:cNvSpPr>
          <p:nvPr>
            <p:ph type="title"/>
          </p:nvPr>
        </p:nvSpPr>
        <p:spPr>
          <a:xfrm>
            <a:off x="2079391" y="230462"/>
            <a:ext cx="8610600" cy="1293028"/>
          </a:xfrm>
        </p:spPr>
        <p:txBody>
          <a:bodyPr/>
          <a:lstStyle/>
          <a:p>
            <a:pPr algn="ctr"/>
            <a:r>
              <a:rPr lang="en-GB" sz="4000" b="1" dirty="0"/>
              <a:t>CONTRACEPTIVE PREVALENCE RATE</a:t>
            </a:r>
            <a:endParaRPr lang="en-US" dirty="0"/>
          </a:p>
        </p:txBody>
      </p:sp>
      <p:pic>
        <p:nvPicPr>
          <p:cNvPr id="6" name="Content Placeholder 5">
            <a:extLst>
              <a:ext uri="{FF2B5EF4-FFF2-40B4-BE49-F238E27FC236}">
                <a16:creationId xmlns:a16="http://schemas.microsoft.com/office/drawing/2014/main" id="{C08BDDA2-B018-FEDF-6C54-B5D749F767F5}"/>
              </a:ext>
            </a:extLst>
          </p:cNvPr>
          <p:cNvPicPr>
            <a:picLocks noGrp="1" noChangeAspect="1"/>
          </p:cNvPicPr>
          <p:nvPr>
            <p:ph sz="half" idx="1"/>
          </p:nvPr>
        </p:nvPicPr>
        <p:blipFill>
          <a:blip r:embed="rId3"/>
          <a:stretch>
            <a:fillRect/>
          </a:stretch>
        </p:blipFill>
        <p:spPr>
          <a:xfrm>
            <a:off x="0" y="1607871"/>
            <a:ext cx="6701509" cy="5185691"/>
          </a:xfrm>
        </p:spPr>
      </p:pic>
      <p:sp>
        <p:nvSpPr>
          <p:cNvPr id="4" name="Content Placeholder 3">
            <a:extLst>
              <a:ext uri="{FF2B5EF4-FFF2-40B4-BE49-F238E27FC236}">
                <a16:creationId xmlns:a16="http://schemas.microsoft.com/office/drawing/2014/main" id="{88C8EB0D-6C55-6A03-17A6-52405D5B64AC}"/>
              </a:ext>
            </a:extLst>
          </p:cNvPr>
          <p:cNvSpPr>
            <a:spLocks noGrp="1"/>
          </p:cNvSpPr>
          <p:nvPr>
            <p:ph sz="half" idx="2"/>
          </p:nvPr>
        </p:nvSpPr>
        <p:spPr>
          <a:xfrm>
            <a:off x="6811972" y="1607871"/>
            <a:ext cx="5032270" cy="5130459"/>
          </a:xfrm>
        </p:spPr>
        <p:txBody>
          <a:bodyPr/>
          <a:lstStyle/>
          <a:p>
            <a:r>
              <a:rPr lang="en-GB" sz="4000" b="1" dirty="0"/>
              <a:t>PERCENTAGE OF WOMEN OF REPRODUCTIVE AGE WHO USE ANY CONTRACEPTIVE METHOD</a:t>
            </a:r>
          </a:p>
          <a:p>
            <a:endParaRPr lang="en-US" b="1" dirty="0"/>
          </a:p>
          <a:p>
            <a:endParaRPr lang="en-US" dirty="0"/>
          </a:p>
        </p:txBody>
      </p:sp>
    </p:spTree>
    <p:extLst>
      <p:ext uri="{BB962C8B-B14F-4D97-AF65-F5344CB8AC3E}">
        <p14:creationId xmlns:p14="http://schemas.microsoft.com/office/powerpoint/2010/main" val="2985527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6E83C-5E01-5A99-99DA-B55B590F0072}"/>
              </a:ext>
            </a:extLst>
          </p:cNvPr>
          <p:cNvSpPr>
            <a:spLocks noGrp="1"/>
          </p:cNvSpPr>
          <p:nvPr>
            <p:ph type="title"/>
          </p:nvPr>
        </p:nvSpPr>
        <p:spPr>
          <a:xfrm>
            <a:off x="873742" y="95449"/>
            <a:ext cx="10358597" cy="960100"/>
          </a:xfrm>
        </p:spPr>
        <p:txBody>
          <a:bodyPr>
            <a:normAutofit/>
          </a:bodyPr>
          <a:lstStyle/>
          <a:p>
            <a:pPr algn="ctr"/>
            <a:r>
              <a:rPr lang="en-US" b="1" dirty="0"/>
              <a:t>Demand for family planning service</a:t>
            </a:r>
          </a:p>
        </p:txBody>
      </p:sp>
      <p:sp>
        <p:nvSpPr>
          <p:cNvPr id="3" name="Content Placeholder 2">
            <a:extLst>
              <a:ext uri="{FF2B5EF4-FFF2-40B4-BE49-F238E27FC236}">
                <a16:creationId xmlns:a16="http://schemas.microsoft.com/office/drawing/2014/main" id="{5812B7C8-AF7A-8FA4-5BE0-EF5F080A37E8}"/>
              </a:ext>
            </a:extLst>
          </p:cNvPr>
          <p:cNvSpPr>
            <a:spLocks noGrp="1"/>
          </p:cNvSpPr>
          <p:nvPr>
            <p:ph sz="half" idx="1"/>
          </p:nvPr>
        </p:nvSpPr>
        <p:spPr>
          <a:xfrm>
            <a:off x="42960" y="1251930"/>
            <a:ext cx="5639822" cy="5449252"/>
          </a:xfrm>
        </p:spPr>
        <p:txBody>
          <a:bodyPr>
            <a:normAutofit lnSpcReduction="10000"/>
          </a:bodyPr>
          <a:lstStyle/>
          <a:p>
            <a:r>
              <a:rPr lang="en-GB" sz="4400" b="1" u="sng" dirty="0"/>
              <a:t>DEMAND FOR FAMILY PLANNING: </a:t>
            </a:r>
            <a:r>
              <a:rPr lang="en-GB" sz="4400" b="1" dirty="0"/>
              <a:t>UNMET NEED FOR FAMILY PLANNING + MET NEED (CURRENT CONTRACEPTIVE USE OF ANY METHOD)</a:t>
            </a:r>
          </a:p>
          <a:p>
            <a:endParaRPr lang="en-US" dirty="0"/>
          </a:p>
        </p:txBody>
      </p:sp>
      <p:sp>
        <p:nvSpPr>
          <p:cNvPr id="4" name="Content Placeholder 3">
            <a:extLst>
              <a:ext uri="{FF2B5EF4-FFF2-40B4-BE49-F238E27FC236}">
                <a16:creationId xmlns:a16="http://schemas.microsoft.com/office/drawing/2014/main" id="{0E7DF91D-3FE0-B77F-47EC-22EF199BEAD1}"/>
              </a:ext>
            </a:extLst>
          </p:cNvPr>
          <p:cNvSpPr>
            <a:spLocks noGrp="1"/>
          </p:cNvSpPr>
          <p:nvPr>
            <p:ph sz="half" idx="2"/>
          </p:nvPr>
        </p:nvSpPr>
        <p:spPr>
          <a:xfrm>
            <a:off x="5879162" y="1190561"/>
            <a:ext cx="6116457" cy="5571990"/>
          </a:xfrm>
        </p:spPr>
        <p:txBody>
          <a:bodyPr>
            <a:normAutofit lnSpcReduction="10000"/>
          </a:bodyPr>
          <a:lstStyle/>
          <a:p>
            <a:r>
              <a:rPr lang="en-GB" sz="3700" b="1" u="sng" dirty="0"/>
              <a:t>PROPORTION OF DEMAND SATISFIED BY MODERN METHODS: </a:t>
            </a:r>
            <a:r>
              <a:rPr lang="en-GB" sz="3700" b="1" dirty="0"/>
              <a:t>CURRENT CONTRACEPTIVE USE (ANY MODERN METHOD)/ UNMET NEED + CURRENT CONTRACEPTIVE USE (ANY METHOD)</a:t>
            </a:r>
            <a:endParaRPr lang="en-US" sz="3700" b="1" dirty="0"/>
          </a:p>
          <a:p>
            <a:endParaRPr lang="en-US" dirty="0"/>
          </a:p>
        </p:txBody>
      </p:sp>
    </p:spTree>
    <p:extLst>
      <p:ext uri="{BB962C8B-B14F-4D97-AF65-F5344CB8AC3E}">
        <p14:creationId xmlns:p14="http://schemas.microsoft.com/office/powerpoint/2010/main" val="1451469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E8E4D-BB5C-3D37-4128-E5DBD25F8F4F}"/>
              </a:ext>
            </a:extLst>
          </p:cNvPr>
          <p:cNvSpPr>
            <a:spLocks noGrp="1"/>
          </p:cNvSpPr>
          <p:nvPr>
            <p:ph type="title"/>
          </p:nvPr>
        </p:nvSpPr>
        <p:spPr>
          <a:xfrm>
            <a:off x="1164475" y="-39191"/>
            <a:ext cx="8610600" cy="737459"/>
          </a:xfrm>
        </p:spPr>
        <p:txBody>
          <a:bodyPr/>
          <a:lstStyle/>
          <a:p>
            <a:pPr algn="ctr"/>
            <a:r>
              <a:rPr lang="en-US" b="1" dirty="0"/>
              <a:t>DATA FROM NDHS 2023</a:t>
            </a:r>
          </a:p>
        </p:txBody>
      </p:sp>
      <p:graphicFrame>
        <p:nvGraphicFramePr>
          <p:cNvPr id="5" name="Table 5">
            <a:extLst>
              <a:ext uri="{FF2B5EF4-FFF2-40B4-BE49-F238E27FC236}">
                <a16:creationId xmlns:a16="http://schemas.microsoft.com/office/drawing/2014/main" id="{7AB618CA-28A3-0D82-A19A-8815CBD12CCA}"/>
              </a:ext>
            </a:extLst>
          </p:cNvPr>
          <p:cNvGraphicFramePr>
            <a:graphicFrameLocks noGrp="1"/>
          </p:cNvGraphicFramePr>
          <p:nvPr>
            <p:ph idx="1"/>
            <p:extLst>
              <p:ext uri="{D42A27DB-BD31-4B8C-83A1-F6EECF244321}">
                <p14:modId xmlns:p14="http://schemas.microsoft.com/office/powerpoint/2010/main" val="2066236047"/>
              </p:ext>
            </p:extLst>
          </p:nvPr>
        </p:nvGraphicFramePr>
        <p:xfrm>
          <a:off x="77260" y="792478"/>
          <a:ext cx="12039790" cy="5650292"/>
        </p:xfrm>
        <a:graphic>
          <a:graphicData uri="http://schemas.openxmlformats.org/drawingml/2006/table">
            <a:tbl>
              <a:tblPr firstRow="1" bandRow="1">
                <a:tableStyleId>{5C22544A-7EE6-4342-B048-85BDC9FD1C3A}</a:tableStyleId>
              </a:tblPr>
              <a:tblGrid>
                <a:gridCol w="5888736">
                  <a:extLst>
                    <a:ext uri="{9D8B030D-6E8A-4147-A177-3AD203B41FA5}">
                      <a16:colId xmlns:a16="http://schemas.microsoft.com/office/drawing/2014/main" val="2046688754"/>
                    </a:ext>
                  </a:extLst>
                </a:gridCol>
                <a:gridCol w="2724912">
                  <a:extLst>
                    <a:ext uri="{9D8B030D-6E8A-4147-A177-3AD203B41FA5}">
                      <a16:colId xmlns:a16="http://schemas.microsoft.com/office/drawing/2014/main" val="1025022600"/>
                    </a:ext>
                  </a:extLst>
                </a:gridCol>
                <a:gridCol w="3194241">
                  <a:extLst>
                    <a:ext uri="{9D8B030D-6E8A-4147-A177-3AD203B41FA5}">
                      <a16:colId xmlns:a16="http://schemas.microsoft.com/office/drawing/2014/main" val="3494966568"/>
                    </a:ext>
                  </a:extLst>
                </a:gridCol>
                <a:gridCol w="231901">
                  <a:extLst>
                    <a:ext uri="{9D8B030D-6E8A-4147-A177-3AD203B41FA5}">
                      <a16:colId xmlns:a16="http://schemas.microsoft.com/office/drawing/2014/main" val="3190195160"/>
                    </a:ext>
                  </a:extLst>
                </a:gridCol>
              </a:tblGrid>
              <a:tr h="846850">
                <a:tc>
                  <a:txBody>
                    <a:bodyPr/>
                    <a:lstStyle/>
                    <a:p>
                      <a:r>
                        <a:rPr lang="en-US" sz="2000" dirty="0"/>
                        <a:t>CONTRACEPTIVE PREVALENCE RATE</a:t>
                      </a:r>
                    </a:p>
                  </a:txBody>
                  <a:tcPr marL="100584" marR="100584"/>
                </a:tc>
                <a:tc>
                  <a:txBody>
                    <a:bodyPr/>
                    <a:lstStyle/>
                    <a:p>
                      <a:r>
                        <a:rPr lang="en-US" sz="2400" dirty="0"/>
                        <a:t>20%  - MARRIED</a:t>
                      </a:r>
                    </a:p>
                  </a:txBody>
                  <a:tcPr marL="100584" marR="100584"/>
                </a:tc>
                <a:tc>
                  <a:txBody>
                    <a:bodyPr/>
                    <a:lstStyle/>
                    <a:p>
                      <a:r>
                        <a:rPr lang="en-US" sz="2400" dirty="0"/>
                        <a:t>50% - UNMARRIED</a:t>
                      </a:r>
                    </a:p>
                  </a:txBody>
                  <a:tcPr marL="100584" marR="100584"/>
                </a:tc>
                <a:tc>
                  <a:txBody>
                    <a:bodyPr/>
                    <a:lstStyle/>
                    <a:p>
                      <a:r>
                        <a:rPr lang="en-US" sz="1800" dirty="0"/>
                        <a:t> </a:t>
                      </a:r>
                    </a:p>
                  </a:txBody>
                  <a:tcPr marL="100584" marR="100584"/>
                </a:tc>
                <a:extLst>
                  <a:ext uri="{0D108BD9-81ED-4DB2-BD59-A6C34878D82A}">
                    <a16:rowId xmlns:a16="http://schemas.microsoft.com/office/drawing/2014/main" val="2098172979"/>
                  </a:ext>
                </a:extLst>
              </a:tr>
              <a:tr h="731520">
                <a:tc>
                  <a:txBody>
                    <a:bodyPr/>
                    <a:lstStyle/>
                    <a:p>
                      <a:r>
                        <a:rPr lang="en-US" sz="2400" b="1"/>
                        <a:t>MET NEED – MODERN METHOD</a:t>
                      </a:r>
                      <a:r>
                        <a:rPr lang="en-US" sz="2000" b="1"/>
                        <a:t>.</a:t>
                      </a:r>
                      <a:endParaRPr lang="en-US" sz="2000" b="1" dirty="0"/>
                    </a:p>
                  </a:txBody>
                  <a:tcPr marL="100584" marR="10058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t>15% - MARRIED</a:t>
                      </a:r>
                    </a:p>
                    <a:p>
                      <a:endParaRPr lang="en-US" sz="1800" b="1" dirty="0"/>
                    </a:p>
                  </a:txBody>
                  <a:tcPr marL="100584" marR="100584"/>
                </a:tc>
                <a:tc>
                  <a:txBody>
                    <a:bodyPr/>
                    <a:lstStyle/>
                    <a:p>
                      <a:r>
                        <a:rPr lang="en-US" sz="2400" b="1" dirty="0"/>
                        <a:t>38% - UNMARRIED</a:t>
                      </a:r>
                    </a:p>
                  </a:txBody>
                  <a:tcPr marL="100584" marR="100584"/>
                </a:tc>
                <a:tc>
                  <a:txBody>
                    <a:bodyPr/>
                    <a:lstStyle/>
                    <a:p>
                      <a:endParaRPr lang="en-US" sz="1800"/>
                    </a:p>
                  </a:txBody>
                  <a:tcPr marL="100584" marR="100584"/>
                </a:tc>
                <a:extLst>
                  <a:ext uri="{0D108BD9-81ED-4DB2-BD59-A6C34878D82A}">
                    <a16:rowId xmlns:a16="http://schemas.microsoft.com/office/drawing/2014/main" val="1918041677"/>
                  </a:ext>
                </a:extLst>
              </a:tr>
              <a:tr h="740258">
                <a:tc>
                  <a:txBody>
                    <a:bodyPr/>
                    <a:lstStyle/>
                    <a:p>
                      <a:r>
                        <a:rPr lang="en-US" sz="2400" b="1" dirty="0"/>
                        <a:t>MOST COMMONLY METHODS</a:t>
                      </a:r>
                    </a:p>
                  </a:txBody>
                  <a:tcPr marL="100584" marR="100584"/>
                </a:tc>
                <a:tc>
                  <a:txBody>
                    <a:bodyPr/>
                    <a:lstStyle/>
                    <a:p>
                      <a:r>
                        <a:rPr lang="en-US" sz="2000" b="1" dirty="0"/>
                        <a:t>IMPLANTS – 6%</a:t>
                      </a:r>
                    </a:p>
                    <a:p>
                      <a:r>
                        <a:rPr lang="en-US" sz="2000" b="1" dirty="0"/>
                        <a:t>INJECTABLE – 4%</a:t>
                      </a:r>
                    </a:p>
                  </a:txBody>
                  <a:tcPr marL="100584" marR="100584"/>
                </a:tc>
                <a:tc>
                  <a:txBody>
                    <a:bodyPr/>
                    <a:lstStyle/>
                    <a:p>
                      <a:r>
                        <a:rPr lang="en-US" sz="2000" b="1" dirty="0"/>
                        <a:t>CONDOMS – 26%</a:t>
                      </a:r>
                    </a:p>
                    <a:p>
                      <a:r>
                        <a:rPr lang="en-US" sz="2000" b="1" dirty="0"/>
                        <a:t>WITHDRAWAL – 9%</a:t>
                      </a:r>
                    </a:p>
                  </a:txBody>
                  <a:tcPr marL="100584" marR="100584"/>
                </a:tc>
                <a:tc>
                  <a:txBody>
                    <a:bodyPr/>
                    <a:lstStyle/>
                    <a:p>
                      <a:endParaRPr lang="en-US" sz="1800" b="1" dirty="0"/>
                    </a:p>
                  </a:txBody>
                  <a:tcPr marL="100584" marR="100584"/>
                </a:tc>
                <a:extLst>
                  <a:ext uri="{0D108BD9-81ED-4DB2-BD59-A6C34878D82A}">
                    <a16:rowId xmlns:a16="http://schemas.microsoft.com/office/drawing/2014/main" val="312105474"/>
                  </a:ext>
                </a:extLst>
              </a:tr>
              <a:tr h="558132">
                <a:tc>
                  <a:txBody>
                    <a:bodyPr/>
                    <a:lstStyle/>
                    <a:p>
                      <a:r>
                        <a:rPr lang="en-US" sz="2400" b="1" dirty="0"/>
                        <a:t>UNMET NEED</a:t>
                      </a:r>
                    </a:p>
                  </a:txBody>
                  <a:tcPr marL="100584" marR="100584"/>
                </a:tc>
                <a:tc>
                  <a:txBody>
                    <a:bodyPr/>
                    <a:lstStyle/>
                    <a:p>
                      <a:r>
                        <a:rPr lang="en-US" sz="2400" b="1" dirty="0"/>
                        <a:t>21%</a:t>
                      </a:r>
                    </a:p>
                  </a:txBody>
                  <a:tcPr marL="100584" marR="100584"/>
                </a:tc>
                <a:tc>
                  <a:txBody>
                    <a:bodyPr/>
                    <a:lstStyle/>
                    <a:p>
                      <a:r>
                        <a:rPr lang="en-US" sz="2400" b="1" dirty="0"/>
                        <a:t>36% </a:t>
                      </a:r>
                    </a:p>
                  </a:txBody>
                  <a:tcPr marL="100584" marR="100584"/>
                </a:tc>
                <a:tc>
                  <a:txBody>
                    <a:bodyPr/>
                    <a:lstStyle/>
                    <a:p>
                      <a:endParaRPr lang="en-US" sz="1800" b="1"/>
                    </a:p>
                  </a:txBody>
                  <a:tcPr marL="100584" marR="100584"/>
                </a:tc>
                <a:extLst>
                  <a:ext uri="{0D108BD9-81ED-4DB2-BD59-A6C34878D82A}">
                    <a16:rowId xmlns:a16="http://schemas.microsoft.com/office/drawing/2014/main" val="1782777457"/>
                  </a:ext>
                </a:extLst>
              </a:tr>
              <a:tr h="716758">
                <a:tc>
                  <a:txBody>
                    <a:bodyPr/>
                    <a:lstStyle/>
                    <a:p>
                      <a:r>
                        <a:rPr lang="en-US" sz="2000" b="1" dirty="0"/>
                        <a:t>INCREASE IN TOTAL DEMAND FOR FAMILY PLANNING - MARRIED</a:t>
                      </a:r>
                    </a:p>
                  </a:txBody>
                  <a:tcPr marL="100584" marR="100584"/>
                </a:tc>
                <a:tc>
                  <a:txBody>
                    <a:bodyPr/>
                    <a:lstStyle/>
                    <a:p>
                      <a:r>
                        <a:rPr lang="en-US" sz="2800" b="1" dirty="0"/>
                        <a:t>28% - 1990</a:t>
                      </a:r>
                    </a:p>
                  </a:txBody>
                  <a:tcPr marL="100584" marR="100584"/>
                </a:tc>
                <a:tc>
                  <a:txBody>
                    <a:bodyPr/>
                    <a:lstStyle/>
                    <a:p>
                      <a:r>
                        <a:rPr lang="en-US" sz="2800" b="1" dirty="0"/>
                        <a:t>41% - 2023</a:t>
                      </a:r>
                    </a:p>
                  </a:txBody>
                  <a:tcPr marL="100584" marR="100584"/>
                </a:tc>
                <a:tc>
                  <a:txBody>
                    <a:bodyPr/>
                    <a:lstStyle/>
                    <a:p>
                      <a:endParaRPr lang="en-US" sz="1800" b="1"/>
                    </a:p>
                  </a:txBody>
                  <a:tcPr marL="100584" marR="100584"/>
                </a:tc>
                <a:extLst>
                  <a:ext uri="{0D108BD9-81ED-4DB2-BD59-A6C34878D82A}">
                    <a16:rowId xmlns:a16="http://schemas.microsoft.com/office/drawing/2014/main" val="1560634575"/>
                  </a:ext>
                </a:extLst>
              </a:tr>
              <a:tr h="746134">
                <a:tc>
                  <a:txBody>
                    <a:bodyPr/>
                    <a:lstStyle/>
                    <a:p>
                      <a:r>
                        <a:rPr lang="en-US" sz="2000" b="1" dirty="0"/>
                        <a:t>PERCENTAGE DEMAND SATISFIED BY MODERN METHOD</a:t>
                      </a:r>
                    </a:p>
                  </a:txBody>
                  <a:tcPr marL="100584" marR="100584"/>
                </a:tc>
                <a:tc>
                  <a:txBody>
                    <a:bodyPr/>
                    <a:lstStyle/>
                    <a:p>
                      <a:r>
                        <a:rPr lang="en-US" sz="2000" b="1" dirty="0"/>
                        <a:t>37% - MARRIED</a:t>
                      </a:r>
                    </a:p>
                  </a:txBody>
                  <a:tcPr marL="100584" marR="100584"/>
                </a:tc>
                <a:tc>
                  <a:txBody>
                    <a:bodyPr/>
                    <a:lstStyle/>
                    <a:p>
                      <a:r>
                        <a:rPr lang="en-US" sz="2000" b="1" dirty="0"/>
                        <a:t>44% - UNMARRIED</a:t>
                      </a:r>
                    </a:p>
                  </a:txBody>
                  <a:tcPr marL="100584" marR="100584"/>
                </a:tc>
                <a:tc>
                  <a:txBody>
                    <a:bodyPr/>
                    <a:lstStyle/>
                    <a:p>
                      <a:endParaRPr lang="en-US" sz="1800" b="1" dirty="0"/>
                    </a:p>
                  </a:txBody>
                  <a:tcPr marL="100584" marR="100584"/>
                </a:tc>
                <a:extLst>
                  <a:ext uri="{0D108BD9-81ED-4DB2-BD59-A6C34878D82A}">
                    <a16:rowId xmlns:a16="http://schemas.microsoft.com/office/drawing/2014/main" val="3784074568"/>
                  </a:ext>
                </a:extLst>
              </a:tr>
              <a:tr h="1310640">
                <a:tc>
                  <a:txBody>
                    <a:bodyPr/>
                    <a:lstStyle/>
                    <a:p>
                      <a:pPr marL="285750" indent="-285750">
                        <a:buFont typeface="Arial" panose="020B0604020202020204" pitchFamily="34" charset="0"/>
                        <a:buChar char="•"/>
                      </a:pPr>
                      <a:r>
                        <a:rPr lang="en-US" sz="2000" b="1" dirty="0"/>
                        <a:t>USE OF CONTRACEPTIVE INCREASE</a:t>
                      </a:r>
                    </a:p>
                    <a:p>
                      <a:pPr marL="285750" indent="-285750">
                        <a:buFont typeface="Arial" panose="020B0604020202020204" pitchFamily="34" charset="0"/>
                        <a:buChar char="•"/>
                      </a:pPr>
                      <a:r>
                        <a:rPr lang="en-US" sz="2000" b="1" dirty="0"/>
                        <a:t>USE OF MODERN METHODS INCREASE</a:t>
                      </a:r>
                    </a:p>
                    <a:p>
                      <a:pPr marL="285750" indent="-285750">
                        <a:buFont typeface="Arial" panose="020B0604020202020204" pitchFamily="34" charset="0"/>
                        <a:buChar char="•"/>
                      </a:pPr>
                      <a:r>
                        <a:rPr lang="en-US" sz="2000" b="1" dirty="0"/>
                        <a:t>UMET NEED REMAIN THE SAME</a:t>
                      </a:r>
                    </a:p>
                  </a:txBody>
                  <a:tcPr marL="100584" marR="100584"/>
                </a:tc>
                <a:tc>
                  <a:txBody>
                    <a:bodyPr/>
                    <a:lstStyle/>
                    <a:p>
                      <a:r>
                        <a:rPr lang="en-US" sz="2000" b="1" dirty="0"/>
                        <a:t>6% - 1990</a:t>
                      </a:r>
                    </a:p>
                    <a:p>
                      <a:r>
                        <a:rPr lang="en-US" sz="2000" b="1" dirty="0"/>
                        <a:t>4% - 1990</a:t>
                      </a:r>
                    </a:p>
                    <a:p>
                      <a:r>
                        <a:rPr lang="en-US" sz="2000" b="1" dirty="0"/>
                        <a:t>22% - 1990</a:t>
                      </a:r>
                    </a:p>
                  </a:txBody>
                  <a:tcPr marL="100584" marR="100584"/>
                </a:tc>
                <a:tc>
                  <a:txBody>
                    <a:bodyPr/>
                    <a:lstStyle/>
                    <a:p>
                      <a:r>
                        <a:rPr lang="en-US" sz="2000" b="1" dirty="0"/>
                        <a:t>20% - 2023/24</a:t>
                      </a:r>
                    </a:p>
                    <a:p>
                      <a:r>
                        <a:rPr lang="en-US" sz="2000" b="1" dirty="0"/>
                        <a:t>15% - 2023/24</a:t>
                      </a:r>
                    </a:p>
                    <a:p>
                      <a:r>
                        <a:rPr lang="en-US" sz="2000" b="1" dirty="0"/>
                        <a:t>21% - 2023/24</a:t>
                      </a:r>
                    </a:p>
                    <a:p>
                      <a:endParaRPr lang="en-US" sz="2000" dirty="0"/>
                    </a:p>
                  </a:txBody>
                  <a:tcPr marL="100584" marR="100584"/>
                </a:tc>
                <a:tc>
                  <a:txBody>
                    <a:bodyPr/>
                    <a:lstStyle/>
                    <a:p>
                      <a:endParaRPr lang="en-US" sz="1800" dirty="0"/>
                    </a:p>
                  </a:txBody>
                  <a:tcPr marL="100584" marR="100584"/>
                </a:tc>
                <a:extLst>
                  <a:ext uri="{0D108BD9-81ED-4DB2-BD59-A6C34878D82A}">
                    <a16:rowId xmlns:a16="http://schemas.microsoft.com/office/drawing/2014/main" val="734077527"/>
                  </a:ext>
                </a:extLst>
              </a:tr>
            </a:tbl>
          </a:graphicData>
        </a:graphic>
      </p:graphicFrame>
    </p:spTree>
    <p:extLst>
      <p:ext uri="{BB962C8B-B14F-4D97-AF65-F5344CB8AC3E}">
        <p14:creationId xmlns:p14="http://schemas.microsoft.com/office/powerpoint/2010/main" val="55719995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7611</TotalTime>
  <Words>1604</Words>
  <Application>Microsoft Office PowerPoint</Application>
  <PresentationFormat>Widescreen</PresentationFormat>
  <Paragraphs>145</Paragraphs>
  <Slides>26</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Century Gothic</vt:lpstr>
      <vt:lpstr>Vapor Trail</vt:lpstr>
      <vt:lpstr>IMPROVING THE UPTAKE OF FAMILY PLANNING SERVICES IN NIGERIA – SUBTHEME SOGON UYO</vt:lpstr>
      <vt:lpstr>PIONEERS – UCH IBADAN </vt:lpstr>
      <vt:lpstr>PIONEERS – UCH IBADAN </vt:lpstr>
      <vt:lpstr>BASIC DEFINITIONS</vt:lpstr>
      <vt:lpstr>MET NEED FOR FAMILY PLANNING</vt:lpstr>
      <vt:lpstr> UNMET NEED FOR FAMILY PLANNING: </vt:lpstr>
      <vt:lpstr>CONTRACEPTIVE PREVALENCE RATE</vt:lpstr>
      <vt:lpstr>Demand for family planning service</vt:lpstr>
      <vt:lpstr>DATA FROM NDHS 2023</vt:lpstr>
      <vt:lpstr>DEMOGRAPHIC CHALLENGE</vt:lpstr>
      <vt:lpstr>CLOSING THE KNOWLEDGE – UPTAKE GAP</vt:lpstr>
      <vt:lpstr>ADDRESSING THE GENDER IMBALANCE</vt:lpstr>
      <vt:lpstr>FRAMEWORK FOR THE NATIONAL FAMILY PLANNING POLICIES: THE DOCUMENTS</vt:lpstr>
      <vt:lpstr>GENDER HUMAN RIGHHT ISSUES</vt:lpstr>
      <vt:lpstr>GENDER RIGHT ISSUES</vt:lpstr>
      <vt:lpstr>Women’s RighTS: SPECIFIC TARGET</vt:lpstr>
      <vt:lpstr>POLICY GOALS</vt:lpstr>
      <vt:lpstr>Adolescent girls—Not left out</vt:lpstr>
      <vt:lpstr>Adolescent girls—Not left out</vt:lpstr>
      <vt:lpstr>Men’s right as supporters</vt:lpstr>
      <vt:lpstr>SHORT COMING OF THE RIGHTS POLICY</vt:lpstr>
      <vt:lpstr>SHORT COMING OF THE RIGHTS POLICY</vt:lpstr>
      <vt:lpstr>SHORT COMING OF THE RIGHTS POLICY</vt:lpstr>
      <vt:lpstr>OWNERSHIP OF  THE SCALE UP PLAN</vt:lpstr>
      <vt:lpstr>OWNERSHIP OF  THE SCALE UP PLAN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THE UPTAKE OF FAMILY PLANNING SERVICES IN NIGERIA</dc:title>
  <dc:creator>PROFESSOR JOHN EKABUA</dc:creator>
  <cp:lastModifiedBy>PROFESSOR JOHN EKABUA</cp:lastModifiedBy>
  <cp:revision>5</cp:revision>
  <dcterms:created xsi:type="dcterms:W3CDTF">2024-11-07T06:18:27Z</dcterms:created>
  <dcterms:modified xsi:type="dcterms:W3CDTF">2024-11-29T06:14:33Z</dcterms:modified>
</cp:coreProperties>
</file>