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sldIdLst>
    <p:sldId id="309" r:id="rId4"/>
    <p:sldId id="302" r:id="rId5"/>
    <p:sldId id="258" r:id="rId6"/>
    <p:sldId id="321" r:id="rId7"/>
    <p:sldId id="313" r:id="rId8"/>
    <p:sldId id="324" r:id="rId9"/>
    <p:sldId id="303" r:id="rId10"/>
    <p:sldId id="314" r:id="rId11"/>
    <p:sldId id="322" r:id="rId12"/>
    <p:sldId id="304" r:id="rId13"/>
    <p:sldId id="305" r:id="rId14"/>
    <p:sldId id="315" r:id="rId15"/>
    <p:sldId id="325" r:id="rId16"/>
    <p:sldId id="328" r:id="rId17"/>
    <p:sldId id="311" r:id="rId18"/>
    <p:sldId id="317" r:id="rId19"/>
    <p:sldId id="312" r:id="rId20"/>
    <p:sldId id="320" r:id="rId21"/>
    <p:sldId id="329" r:id="rId22"/>
    <p:sldId id="326" r:id="rId23"/>
    <p:sldId id="306" r:id="rId24"/>
    <p:sldId id="323" r:id="rId25"/>
    <p:sldId id="334" r:id="rId26"/>
    <p:sldId id="330" r:id="rId27"/>
    <p:sldId id="331" r:id="rId28"/>
    <p:sldId id="332" r:id="rId29"/>
    <p:sldId id="333" r:id="rId30"/>
    <p:sldId id="327" r:id="rId31"/>
    <p:sldId id="3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4" autoAdjust="0"/>
    <p:restoredTop sz="84958" autoAdjust="0"/>
  </p:normalViewPr>
  <p:slideViewPr>
    <p:cSldViewPr snapToGrid="0">
      <p:cViewPr varScale="1">
        <p:scale>
          <a:sx n="55" d="100"/>
          <a:sy n="55" d="100"/>
        </p:scale>
        <p:origin x="13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E1DC2-9FBF-4929-94B0-1E5DA43440B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2E921-E1B8-4E49-A6DB-B9719D5C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Measures taken to limit spread</a:t>
            </a:r>
            <a:r>
              <a:rPr lang="en-US" baseline="0" dirty="0"/>
              <a:t> of </a:t>
            </a:r>
            <a:r>
              <a:rPr lang="en-US" dirty="0"/>
              <a:t>COVID-19 triggered slower</a:t>
            </a:r>
            <a:r>
              <a:rPr lang="en-US" baseline="0" dirty="0"/>
              <a:t> pace of economic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(within the first trimester) and regular PNC is known to be an important strategy for improving health outcomes for mothers and infants</a:t>
            </a:r>
          </a:p>
          <a:p>
            <a:endParaRPr lang="en-US" dirty="0"/>
          </a:p>
          <a:p>
            <a:r>
              <a:rPr lang="en-US" dirty="0"/>
              <a:t>The infant mortality rate (IMR) correlates closely to the level of GDP per capita over time. </a:t>
            </a:r>
          </a:p>
          <a:p>
            <a:endParaRPr lang="en-US" dirty="0"/>
          </a:p>
          <a:p>
            <a:r>
              <a:rPr lang="en-US" dirty="0"/>
              <a:t>As economic growth and GDP per capita declines, there will be an increase in infant mortality. </a:t>
            </a:r>
          </a:p>
          <a:p>
            <a:endParaRPr lang="en-US" dirty="0"/>
          </a:p>
          <a:p>
            <a:r>
              <a:rPr lang="en-US" dirty="0"/>
              <a:t>The World Bank estimates that a decline in GDP per capita of one or more</a:t>
            </a:r>
            <a:r>
              <a:rPr lang="en-US" baseline="0" dirty="0"/>
              <a:t> </a:t>
            </a:r>
            <a:r>
              <a:rPr lang="en-US" dirty="0"/>
              <a:t>points increases average infant mortality by 7.4 deaths per 1,000 births for girls and to 1.5 deaths for</a:t>
            </a:r>
            <a:r>
              <a:rPr lang="en-US" baseline="0" dirty="0"/>
              <a:t> </a:t>
            </a:r>
            <a:r>
              <a:rPr lang="en-US" dirty="0"/>
              <a:t>1,000 births for boys. </a:t>
            </a:r>
          </a:p>
          <a:p>
            <a:endParaRPr lang="en-US" dirty="0"/>
          </a:p>
          <a:p>
            <a:r>
              <a:rPr lang="en-US" dirty="0"/>
              <a:t>In a 2008 World Bank paper, infant deaths are correlated to the “macroeconomic</a:t>
            </a:r>
            <a:r>
              <a:rPr lang="en-US" baseline="0" dirty="0"/>
              <a:t> </a:t>
            </a:r>
            <a:r>
              <a:rPr lang="en-US" dirty="0"/>
              <a:t>conditions around birth, rather than in the early in-utero period or in the latter half of a child’s first year of</a:t>
            </a:r>
            <a:r>
              <a:rPr lang="en-US" baseline="0" dirty="0"/>
              <a:t> </a:t>
            </a:r>
            <a:r>
              <a:rPr lang="en-US" dirty="0"/>
              <a:t>life, which matter most for a child’s survival in her first year”</a:t>
            </a:r>
          </a:p>
          <a:p>
            <a:endParaRPr lang="en-US" dirty="0"/>
          </a:p>
          <a:p>
            <a:r>
              <a:rPr lang="en-US" dirty="0"/>
              <a:t>Potential to cripple health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Jacob CM, Briana DD, Di Renzo GC, </a:t>
            </a:r>
            <a:r>
              <a:rPr lang="en-US" dirty="0" err="1"/>
              <a:t>Modi</a:t>
            </a:r>
            <a:r>
              <a:rPr lang="en-US" dirty="0"/>
              <a:t> N, </a:t>
            </a:r>
            <a:r>
              <a:rPr lang="en-US" dirty="0" err="1"/>
              <a:t>Bustreo</a:t>
            </a:r>
            <a:r>
              <a:rPr lang="en-US" dirty="0"/>
              <a:t> F, Conti G, </a:t>
            </a:r>
            <a:r>
              <a:rPr lang="en-US" dirty="0" err="1"/>
              <a:t>Malamitsi-Puchner</a:t>
            </a:r>
            <a:r>
              <a:rPr lang="en-US" dirty="0"/>
              <a:t> A, Hanson M. Building resilient societies after COVID-19: the case for investing in maternal, neonatal, and child health. Lancet Public Health. 2020 Nov;5(11):e624-e627. </a:t>
            </a:r>
            <a:r>
              <a:rPr lang="en-US" dirty="0" err="1"/>
              <a:t>doi</a:t>
            </a:r>
            <a:r>
              <a:rPr lang="en-US" dirty="0"/>
              <a:t>: 10.1016/S2468-2667(20)30200-0. </a:t>
            </a:r>
            <a:r>
              <a:rPr lang="en-US" dirty="0" err="1"/>
              <a:t>Epub</a:t>
            </a:r>
            <a:r>
              <a:rPr lang="en-US" dirty="0"/>
              <a:t> 2020 Sep 21. PMID: 32971008; PMCID: PMC7505549.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Innovative, solutions-driven science is essential to rigorously test and advance actionable and effective solutions that can protect and ensure the sustainability of MCH in these challenging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2E921-E1B8-4E49-A6DB-B9719D5C53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33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85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Income/wealth, is one of the critical social determinants of health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As the economy of a country improves, so the health of its citizens improves</a:t>
            </a:r>
            <a:r>
              <a:rPr lang="en-US" baseline="0" dirty="0"/>
              <a:t>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The relationship </a:t>
            </a:r>
            <a:r>
              <a:rPr lang="en-US"/>
              <a:t>between economic </a:t>
            </a:r>
            <a:r>
              <a:rPr lang="en-US" dirty="0"/>
              <a:t>crises and health is fundamentally counter-cyclical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/>
              <a:t>These trends suggest an initially robust economic expansion that encountered significant setbacks due to likely economic or external shocks around 2015-2016 and again in 2020.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The declines in GDP and growth rates during these periods may indicate vulnerability to internal challenges or global events, such as commodity price drops or the COVID-19 pandemic.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The recovery post-2020 appears slow and fragile, with limited growth stabilization but no substantial GDP rebound, indicating persistent underlying economic challenges or slow structural adaptation.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This pattern may highlight the need for strengthened resilience and diversified economic strategies to support more sustainable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These trends suggest an initially robust economic expansion that encountered significant setbacks due to likely economic or external shocks around 2015-2016 and again in 2020.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The declines in GDP and growth rates during these periods may indicate vulnerability to internal challenges or global events, such as commodity price drops or the COVID-19 pandemic.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The recovery post-2020 appears slow and fragile, with limited growth stabilization but no substantial GDP rebound, indicating persistent underlying economic challenges or slow structural adaptation.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This pattern may highlight the need for strengthened resilience and diversified economic strategies to support more sustainable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Income/wealth, is one of the critical social determinants of health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/>
              <a:t>As the economy of a country improves, so the health of its citizens improves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Income/wealth, is one of the critical social determinants of </a:t>
            </a:r>
            <a:r>
              <a:rPr lang="en-US" dirty="0" err="1"/>
              <a:t>healthGrowing</a:t>
            </a:r>
            <a:r>
              <a:rPr lang="en-US" dirty="0"/>
              <a:t> concern that achievement of SDGs would slow or even stall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COVID pandemic and associated economic and social implications  similar to the Great Recession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Income/wealth, is one of the critical social determinants of health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Growing concern that achievement of SDGs would slow or even stall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COVID pandemic and associated economic and social implications  similar to the Great Recession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19E3A-CEFF-467C-9951-C1DA1CD1C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8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67E8-4A25-5E39-3145-660B65C01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19951-746D-0314-0088-806F9A778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5F604-B45D-9C11-629F-F45760F4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413-E1FE-40FA-9498-53A648656B0A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A7B02-ED9B-A89A-A551-D33DD7B5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67B6F-EF2A-44A6-777B-CCEBF0EF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4A31-9D41-F394-F254-219B5C41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807E-E219-69E2-070F-C8BF09D32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4FF65-41AB-28C0-7BC8-73244702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2F5-931B-4FE1-B24E-5E52A7D872CB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A372-B901-9EDD-20EF-18B0C3B4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860C3-F294-8785-ACD9-A7E2417E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7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1A6E1-BF7E-ADFF-9181-0C2255764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B1F0-B335-295E-BBD1-4CEDDD646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9EC6-3DEC-C1F5-82D4-41DE435C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F1C-AB0C-4E9C-B78F-C042A191C93C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1B90A-297E-4818-D345-DCDD5A3C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C0BAA-9EBE-B175-AF15-10D627DC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2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67E8-4A25-5E39-3145-660B65C01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19951-746D-0314-0088-806F9A778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5F604-B45D-9C11-629F-F45760F4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413-E1FE-40FA-9498-53A648656B0A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A7B02-ED9B-A89A-A551-D33DD7B5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67B6F-EF2A-44A6-777B-CCEBF0EF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E1A0-8C77-1727-87C9-46D5ADFB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3B85-7F37-EDA8-E0C1-82A1DC51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09E37-BFE1-7726-FCD4-D1772536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0A59-C9DE-4F63-A1D6-F449920258AB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6269-C68A-6EBA-D7F2-6AA63F7F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626F-B2A6-C8C1-82CB-726B852D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3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458E-BB72-F35D-F431-11591ADE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03B06-7DA4-9CCB-A8CD-F6C2092B0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493A2-DB32-C979-6715-A750C3D5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5CA5-F2BD-4B5F-AF45-4C05B2BF274E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9D187-1294-B4EB-D979-D5D05AEF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47306-F150-9F66-FE1D-9E9D8325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8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33BD-F5CC-F50F-D635-29AAF935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BBA8A-2439-8724-8B8D-A8EAB1224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AFC3C-379D-E832-3D1B-FEF8745A4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B3DC8-41B9-48EE-C934-4D645877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9CF3-D36C-485F-A4D7-C67A39DFDCAE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C9025-0856-1B16-C5B6-4A31ACF7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01857-0464-8FD3-E2D2-DD1F3E72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3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0A07-7FFB-8008-B99A-237FB3D8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B644-1782-BE22-8C4E-F64F5AC2A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39AEC-702F-109A-956E-E1156470D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B1846-A47C-5CA9-E027-379A47824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42981-077B-6926-2209-716023B3F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2D05A-C4FB-8525-5FF6-C488675B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B3CB-E1D4-4157-A61E-538F1AD72E44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E1C84-9545-D97B-4BD9-F27D573F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872BB-C5BC-1876-3186-921480A3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0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D65C-77DE-E835-FBF7-FE411EB7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0CCD9-B585-57DD-DF05-5D8C829C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1C1-F556-49CB-B3BF-DC61B39D7E9A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9FDE6-61AE-1867-8E37-FC1726BE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AB5CD-139A-F18C-F836-7EF603DF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3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53F87-7007-F994-499B-6F03B3C0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B09-E5C8-4349-AD3E-E9C947758C96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C3CDF-9FDA-B4BB-7F64-F7142814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69428-28F3-095D-619B-06A68E90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74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2C6D-B9B3-DD0A-A68D-AEF9C8B4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E2BFB-DEC9-A74C-00ED-7873EA026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C91F4-98B9-A80D-B971-3B2A4EF90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85D46-328F-D778-102F-98E245E1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7BC2-1A37-42F8-BDFC-CBFDEE7274B5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E6E98-D9BF-AE64-276A-CA70A739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577FE-3936-8A8C-3BFB-3CCE4F29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0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E1A0-8C77-1727-87C9-46D5ADFB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3B85-7F37-EDA8-E0C1-82A1DC51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09E37-BFE1-7726-FCD4-D1772536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0A59-C9DE-4F63-A1D6-F449920258AB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6269-C68A-6EBA-D7F2-6AA63F7F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626F-B2A6-C8C1-82CB-726B852D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26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8E3D-F19D-0432-3DB4-2C6A1E17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183AF-EC26-0FE2-8E8C-C016AC0E4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3DCBA-8F8D-B7B4-2714-8E280ACC3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8A42-8C01-76BA-6D8D-8F0AB710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6C6-F8B6-4437-8506-12246255101C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027EF-81BE-395C-FDCD-A48883A2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E7AF6-3E89-7F36-B1DC-9C33F4EE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8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4A31-9D41-F394-F254-219B5C41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807E-E219-69E2-070F-C8BF09D32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4FF65-41AB-28C0-7BC8-73244702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2F5-931B-4FE1-B24E-5E52A7D872CB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A372-B901-9EDD-20EF-18B0C3B4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860C3-F294-8785-ACD9-A7E2417E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37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1A6E1-BF7E-ADFF-9181-0C2255764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B1F0-B335-295E-BBD1-4CEDDD646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9EC6-3DEC-C1F5-82D4-41DE435C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F1C-AB0C-4E9C-B78F-C042A191C93C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1B90A-297E-4818-D345-DCDD5A3C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C0BAA-9EBE-B175-AF15-10D627DC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59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67E8-4A25-5E39-3145-660B65C01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19951-746D-0314-0088-806F9A778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5F604-B45D-9C11-629F-F45760F4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413-E1FE-40FA-9498-53A648656B0A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A7B02-ED9B-A89A-A551-D33DD7B5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67B6F-EF2A-44A6-777B-CCEBF0EF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70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E1A0-8C77-1727-87C9-46D5ADFB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3B85-7F37-EDA8-E0C1-82A1DC51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09E37-BFE1-7726-FCD4-D1772536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0A59-C9DE-4F63-A1D6-F449920258AB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6269-C68A-6EBA-D7F2-6AA63F7F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626F-B2A6-C8C1-82CB-726B852D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32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458E-BB72-F35D-F431-11591ADE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03B06-7DA4-9CCB-A8CD-F6C2092B0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493A2-DB32-C979-6715-A750C3D5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5CA5-F2BD-4B5F-AF45-4C05B2BF274E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9D187-1294-B4EB-D979-D5D05AEF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47306-F150-9F66-FE1D-9E9D8325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56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33BD-F5CC-F50F-D635-29AAF935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BBA8A-2439-8724-8B8D-A8EAB1224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AFC3C-379D-E832-3D1B-FEF8745A4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B3DC8-41B9-48EE-C934-4D645877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9CF3-D36C-485F-A4D7-C67A39DFDCAE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C9025-0856-1B16-C5B6-4A31ACF7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01857-0464-8FD3-E2D2-DD1F3E72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5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0A07-7FFB-8008-B99A-237FB3D8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B644-1782-BE22-8C4E-F64F5AC2A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39AEC-702F-109A-956E-E1156470D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B1846-A47C-5CA9-E027-379A47824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42981-077B-6926-2209-716023B3F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2D05A-C4FB-8525-5FF6-C488675B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B3CB-E1D4-4157-A61E-538F1AD72E44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E1C84-9545-D97B-4BD9-F27D573F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872BB-C5BC-1876-3186-921480A3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80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D65C-77DE-E835-FBF7-FE411EB7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0CCD9-B585-57DD-DF05-5D8C829C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1C1-F556-49CB-B3BF-DC61B39D7E9A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9FDE6-61AE-1867-8E37-FC1726BE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AB5CD-139A-F18C-F836-7EF603DF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11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53F87-7007-F994-499B-6F03B3C0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B09-E5C8-4349-AD3E-E9C947758C96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C3CDF-9FDA-B4BB-7F64-F7142814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69428-28F3-095D-619B-06A68E90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458E-BB72-F35D-F431-11591ADE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03B06-7DA4-9CCB-A8CD-F6C2092B0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493A2-DB32-C979-6715-A750C3D5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5CA5-F2BD-4B5F-AF45-4C05B2BF274E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9D187-1294-B4EB-D979-D5D05AEF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47306-F150-9F66-FE1D-9E9D8325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2C6D-B9B3-DD0A-A68D-AEF9C8B4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E2BFB-DEC9-A74C-00ED-7873EA026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C91F4-98B9-A80D-B971-3B2A4EF90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85D46-328F-D778-102F-98E245E1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7BC2-1A37-42F8-BDFC-CBFDEE7274B5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E6E98-D9BF-AE64-276A-CA70A739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577FE-3936-8A8C-3BFB-3CCE4F29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45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8E3D-F19D-0432-3DB4-2C6A1E17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183AF-EC26-0FE2-8E8C-C016AC0E4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3DCBA-8F8D-B7B4-2714-8E280ACC3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8A42-8C01-76BA-6D8D-8F0AB710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6C6-F8B6-4437-8506-12246255101C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027EF-81BE-395C-FDCD-A48883A2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E7AF6-3E89-7F36-B1DC-9C33F4EE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72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4A31-9D41-F394-F254-219B5C41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807E-E219-69E2-070F-C8BF09D32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4FF65-41AB-28C0-7BC8-73244702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D2F5-931B-4FE1-B24E-5E52A7D872CB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A372-B901-9EDD-20EF-18B0C3B4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860C3-F294-8785-ACD9-A7E2417E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46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1A6E1-BF7E-ADFF-9181-0C2255764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B1F0-B335-295E-BBD1-4CEDDD646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9EC6-3DEC-C1F5-82D4-41DE435C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F1C-AB0C-4E9C-B78F-C042A191C93C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1B90A-297E-4818-D345-DCDD5A3C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C0BAA-9EBE-B175-AF15-10D627DC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7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33BD-F5CC-F50F-D635-29AAF935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BBA8A-2439-8724-8B8D-A8EAB1224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AFC3C-379D-E832-3D1B-FEF8745A4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B3DC8-41B9-48EE-C934-4D645877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9CF3-D36C-485F-A4D7-C67A39DFDCAE}" type="datetime1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C9025-0856-1B16-C5B6-4A31ACF7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01857-0464-8FD3-E2D2-DD1F3E72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9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0A07-7FFB-8008-B99A-237FB3D8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B644-1782-BE22-8C4E-F64F5AC2A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39AEC-702F-109A-956E-E1156470D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B1846-A47C-5CA9-E027-379A47824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42981-077B-6926-2209-716023B3F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2D05A-C4FB-8525-5FF6-C488675B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B3CB-E1D4-4157-A61E-538F1AD72E44}" type="datetime1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E1C84-9545-D97B-4BD9-F27D573F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872BB-C5BC-1876-3186-921480A3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0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D65C-77DE-E835-FBF7-FE411EB7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0CCD9-B585-57DD-DF05-5D8C829C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1C1-F556-49CB-B3BF-DC61B39D7E9A}" type="datetime1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9FDE6-61AE-1867-8E37-FC1726BE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AB5CD-139A-F18C-F836-7EF603DF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9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53F87-7007-F994-499B-6F03B3C0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B09-E5C8-4349-AD3E-E9C947758C96}" type="datetime1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C3CDF-9FDA-B4BB-7F64-F7142814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69428-28F3-095D-619B-06A68E90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3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2C6D-B9B3-DD0A-A68D-AEF9C8B4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E2BFB-DEC9-A74C-00ED-7873EA026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C91F4-98B9-A80D-B971-3B2A4EF90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85D46-328F-D778-102F-98E245E1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7BC2-1A37-42F8-BDFC-CBFDEE7274B5}" type="datetime1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E6E98-D9BF-AE64-276A-CA70A739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577FE-3936-8A8C-3BFB-3CCE4F29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8E3D-F19D-0432-3DB4-2C6A1E17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183AF-EC26-0FE2-8E8C-C016AC0E4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3DCBA-8F8D-B7B4-2714-8E280ACC3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8A42-8C01-76BA-6D8D-8F0AB710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6C6-F8B6-4437-8506-12246255101C}" type="datetime1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027EF-81BE-395C-FDCD-A48883A2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E7AF6-3E89-7F36-B1DC-9C33F4EE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0BEDB-6D0E-92F5-DB4A-490DE78D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7C011-F3FD-A07F-B824-ABAFD6A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CD019-A981-9E70-1E8A-4AE08112D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6F3AF-68BC-4DF3-A19E-58662B5CE80D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6C82-0FE2-AE32-09CA-0B27CE82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CF6A2-95B4-9783-8E38-87659B4A8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2DB2B-F0B9-43AD-85B0-7807B80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4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0BEDB-6D0E-92F5-DB4A-490DE78D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7C011-F3FD-A07F-B824-ABAFD6A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CD019-A981-9E70-1E8A-4AE08112D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6F3AF-68BC-4DF3-A19E-58662B5CE80D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6C82-0FE2-AE32-09CA-0B27CE82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CF6A2-95B4-9783-8E38-87659B4A8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9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0BEDB-6D0E-92F5-DB4A-490DE78D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7C011-F3FD-A07F-B824-ABAFD6A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CD019-A981-9E70-1E8A-4AE08112D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6F3AF-68BC-4DF3-A19E-58662B5CE80D}" type="datetime1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6C82-0FE2-AE32-09CA-0B27CE82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CF6A2-95B4-9783-8E38-87659B4A8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3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34035B-F89D-12B8-2DA0-89E99D3BF9DF}"/>
              </a:ext>
            </a:extLst>
          </p:cNvPr>
          <p:cNvSpPr txBox="1">
            <a:spLocks/>
          </p:cNvSpPr>
          <p:nvPr/>
        </p:nvSpPr>
        <p:spPr>
          <a:xfrm>
            <a:off x="135194" y="365761"/>
            <a:ext cx="12048876" cy="269748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Sustaining Quality Maternal and Child Health in a Challenging Economy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3A3A17-0B2F-8DA2-FE3D-2D8E2FE42352}"/>
              </a:ext>
            </a:extLst>
          </p:cNvPr>
          <p:cNvSpPr txBox="1">
            <a:spLocks/>
          </p:cNvSpPr>
          <p:nvPr/>
        </p:nvSpPr>
        <p:spPr>
          <a:xfrm>
            <a:off x="7930" y="3429000"/>
            <a:ext cx="12048876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prstClr val="white"/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Professor Innocent A.O. Ujah </a:t>
            </a:r>
          </a:p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prstClr val="white"/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FMCOG, FNAMed, FNMA, mni, OON, NPOM </a:t>
            </a:r>
          </a:p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anose="020B0604020202020204" pitchFamily="34" charset="0"/>
              </a:rPr>
              <a:t>Pioneer Vice-Chancellor</a:t>
            </a:r>
          </a:p>
          <a:p>
            <a:pPr marL="0" indent="0" algn="ctr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anose="020B0604020202020204" pitchFamily="34" charset="0"/>
              </a:rPr>
              <a:t>Federal University of Health Sciences, Otukpo, Nigeria</a:t>
            </a:r>
          </a:p>
          <a:p>
            <a:pPr algn="ctr">
              <a:spcBef>
                <a:spcPts val="0"/>
              </a:spcBef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B7834-408C-CD00-58B0-A11177C45F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"/>
          </a:blip>
          <a:stretch>
            <a:fillRect/>
          </a:stretch>
        </p:blipFill>
        <p:spPr>
          <a:xfrm>
            <a:off x="6261251" y="0"/>
            <a:ext cx="5922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5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rgbClr val="FF0000">
              <a:alpha val="85000"/>
            </a:srgbClr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 of MCH on economy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" y="1266529"/>
            <a:ext cx="12002703" cy="5454946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800" b="1" dirty="0">
                <a:latin typeface="Footlight MT Light" panose="0204060206030A020304" pitchFamily="18" charset="0"/>
              </a:rPr>
              <a:t>Enhanced economic opportunities and empowerment</a:t>
            </a:r>
            <a:endParaRPr lang="en-US" sz="4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4800" dirty="0">
                <a:latin typeface="Footlight MT Light" panose="0204060206030A020304" pitchFamily="18" charset="0"/>
              </a:rPr>
              <a:t> 	a. Improved long term</a:t>
            </a:r>
            <a:r>
              <a:rPr lang="en-US" sz="4800" dirty="0">
                <a:latin typeface="Footlight MT Light" panose="0204060206030A020304" pitchFamily="18" charset="0"/>
                <a:cs typeface="Arial" panose="020B0604020202020204" pitchFamily="34" charset="0"/>
              </a:rPr>
              <a:t> w</a:t>
            </a:r>
            <a:r>
              <a:rPr lang="en-US" sz="4800" dirty="0">
                <a:latin typeface="Footlight MT Light" panose="0204060206030A020304" pitchFamily="18" charset="0"/>
              </a:rPr>
              <a:t>orkforce productivity</a:t>
            </a:r>
          </a:p>
          <a:p>
            <a:pPr marL="0" indent="0">
              <a:buNone/>
            </a:pPr>
            <a:r>
              <a:rPr lang="en-US" sz="4800" dirty="0">
                <a:latin typeface="Footlight MT Light" panose="0204060206030A020304" pitchFamily="18" charset="0"/>
              </a:rPr>
              <a:t>	b. Pursue education and drive growth in their</a:t>
            </a:r>
          </a:p>
          <a:p>
            <a:pPr marL="0" indent="0">
              <a:buNone/>
            </a:pPr>
            <a:r>
              <a:rPr lang="en-US" sz="4800" dirty="0">
                <a:latin typeface="Footlight MT Light" panose="0204060206030A020304" pitchFamily="18" charset="0"/>
              </a:rPr>
              <a:t>           communities</a:t>
            </a:r>
          </a:p>
          <a:p>
            <a:pPr marL="0" indent="0">
              <a:buNone/>
            </a:pPr>
            <a:r>
              <a:rPr lang="en-US" sz="4800" dirty="0">
                <a:latin typeface="Footlight MT Light" panose="0204060206030A020304" pitchFamily="18" charset="0"/>
                <a:cs typeface="Arial" panose="020B0604020202020204" pitchFamily="34" charset="0"/>
              </a:rPr>
              <a:t>	c. Improvement in livelihoods </a:t>
            </a:r>
          </a:p>
          <a:p>
            <a:pPr marL="0" indent="0">
              <a:buNone/>
            </a:pPr>
            <a:r>
              <a:rPr lang="en-US" sz="4800" dirty="0">
                <a:latin typeface="Footlight MT Light" panose="0204060206030A020304" pitchFamily="18" charset="0"/>
                <a:cs typeface="Arial" panose="020B0604020202020204" pitchFamily="34" charset="0"/>
              </a:rPr>
              <a:t>	d. Contribute to increased national wealth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04858" y="1455339"/>
            <a:ext cx="10448391" cy="4955241"/>
            <a:chOff x="185530" y="255995"/>
            <a:chExt cx="11521818" cy="570018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329043" y="4441687"/>
              <a:ext cx="2458283" cy="13924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14650" y="255995"/>
              <a:ext cx="10635803" cy="2289004"/>
              <a:chOff x="504858" y="1580632"/>
              <a:chExt cx="10635803" cy="228900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04858" y="1580632"/>
                <a:ext cx="10635803" cy="228900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446" y="1879284"/>
                <a:ext cx="3400116" cy="1573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0018" y="1832336"/>
                <a:ext cx="4171580" cy="1667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8042" y="1633243"/>
                <a:ext cx="2519460" cy="2167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" name="Left Bracket 15"/>
            <p:cNvSpPr/>
            <p:nvPr/>
          </p:nvSpPr>
          <p:spPr>
            <a:xfrm>
              <a:off x="185530" y="1341351"/>
              <a:ext cx="388731" cy="3114261"/>
            </a:xfrm>
            <a:prstGeom prst="leftBracket">
              <a:avLst>
                <a:gd name="adj" fmla="val 0"/>
              </a:avLst>
            </a:prstGeom>
            <a:ln w="5715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/>
            <a:stretch/>
          </p:blipFill>
          <p:spPr bwMode="auto">
            <a:xfrm>
              <a:off x="663238" y="3187169"/>
              <a:ext cx="3502349" cy="2536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219" y="2941119"/>
              <a:ext cx="4723129" cy="3015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1" y="59376"/>
            <a:ext cx="12105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Worsening economic crises due to </a:t>
            </a:r>
            <a:r>
              <a:rPr lang="en-US" sz="4000" b="1" i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COVID-19,</a:t>
            </a:r>
            <a:r>
              <a:rPr lang="en-US" sz="4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en-US" sz="4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000" b="1" i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</a:t>
            </a:r>
            <a:r>
              <a:rPr lang="en-US" sz="4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(3C’s)</a:t>
            </a:r>
          </a:p>
        </p:txBody>
      </p:sp>
    </p:spTree>
    <p:extLst>
      <p:ext uri="{BB962C8B-B14F-4D97-AF65-F5344CB8AC3E}">
        <p14:creationId xmlns:p14="http://schemas.microsoft.com/office/powerpoint/2010/main" val="158250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rgbClr val="FF0000">
              <a:alpha val="85000"/>
            </a:srgbClr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economic decline on MCH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" y="1212463"/>
            <a:ext cx="11943155" cy="564553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44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Delayed Access to Care</a:t>
            </a:r>
            <a:endParaRPr lang="en-US" sz="4400" dirty="0">
              <a:solidFill>
                <a:srgbClr val="C00000"/>
              </a:solidFill>
              <a:latin typeface="Footlight MT Light" panose="0204060206030A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Late/no antenatal care (ANC) initiation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Reduced postnatal care (PNC) coverage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C00000"/>
                </a:solidFill>
              </a:rPr>
              <a:t>Negative Health Outcomes</a:t>
            </a:r>
            <a:endParaRPr lang="en-US" sz="4000" dirty="0">
              <a:solidFill>
                <a:srgbClr val="C00000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Maternal, perinatal, and child malnutrition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Pregnancy-related anemia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Increased risk of low birth weight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Higher infant mortality (girls &gt; boys)</a:t>
            </a:r>
          </a:p>
          <a:p>
            <a:pPr marL="514350" indent="-51435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Healthcare Access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Limited immunization coverage</a:t>
            </a:r>
          </a:p>
          <a:p>
            <a:pPr lvl="2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Ministry budget cuts → shortage of supplies, especially in primary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1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95988"/>
            <a:ext cx="12002703" cy="1275612"/>
          </a:xfrm>
          <a:solidFill>
            <a:srgbClr val="FF0000">
              <a:alpha val="85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anose="020B0604020202020204" pitchFamily="34" charset="0"/>
              </a:rPr>
              <a:t>Effects of economic shocks on MCH: Lessons from 2008 global financial crisis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" y="1371600"/>
            <a:ext cx="11989870" cy="539041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4000" dirty="0">
                <a:latin typeface="Footlight MT Light" panose="0204060206030A020304" pitchFamily="18" charset="0"/>
              </a:rPr>
              <a:t>In some LMICs, a 10% decrease in GDP linked to an 8.5% increase in maternal mortality, with adolescent mothers particularly affected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000" dirty="0">
                <a:latin typeface="Footlight MT Light" panose="0204060206030A020304" pitchFamily="18" charset="0"/>
              </a:rPr>
              <a:t>A 5% reduction in GDP per capita in 2020 was estimated to result in an additional 282,996 deaths in children under 5 in 2020 in 129 LMICs (</a:t>
            </a:r>
            <a:r>
              <a:rPr lang="en-US" sz="4000" b="1" dirty="0">
                <a:latin typeface="Footlight MT Light" panose="0204060206030A020304" pitchFamily="18" charset="0"/>
              </a:rPr>
              <a:t>Cardona et al, 2022</a:t>
            </a:r>
            <a:r>
              <a:rPr lang="en-US" sz="4000" dirty="0">
                <a:latin typeface="Footlight MT Light" panose="0204060206030A020304" pitchFamily="18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000" dirty="0">
                <a:latin typeface="Footlight MT Light" panose="0204060206030A020304" pitchFamily="18" charset="0"/>
              </a:rPr>
              <a:t>In Portugal (2007–2014), a 25% rise in low birth weight occurred alongside reductions in GDP, health spending, and social support, impacting especially children of migrant mothers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2537-DD44-C1B4-39DD-19CA0B2C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918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Effects of economic shocks on MCH: Lessons from 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2008 global financial crisis </a:t>
            </a:r>
            <a:endParaRPr lang="en-N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315C73-AABF-67B1-A259-9EC24943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DD25E-E6D3-12E7-9FD5-07455E67A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927833"/>
            <a:ext cx="11535507" cy="59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1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993290" cy="203981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98710" y="2393599"/>
            <a:ext cx="11794581" cy="3224152"/>
          </a:xfrm>
          <a:prstGeom prst="roundRect">
            <a:avLst/>
          </a:prstGeom>
          <a:solidFill>
            <a:schemeClr val="tx2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“… global financial crisis was associated with a significant increase in low birth weight, particularly among infants of non-Portuguese mothers”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0320" y="5617751"/>
            <a:ext cx="9644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Kana MA</a:t>
            </a:r>
            <a:r>
              <a:rPr lang="en-US" dirty="0"/>
              <a:t>, </a:t>
            </a:r>
            <a:r>
              <a:rPr lang="en-US" dirty="0" err="1"/>
              <a:t>Correia</a:t>
            </a:r>
            <a:r>
              <a:rPr lang="en-US" dirty="0"/>
              <a:t> S, </a:t>
            </a:r>
            <a:r>
              <a:rPr lang="en-US" dirty="0" err="1"/>
              <a:t>Peleteiro</a:t>
            </a:r>
            <a:r>
              <a:rPr lang="en-US" dirty="0"/>
              <a:t> B, et al. Impact of the global financial crisis on low birth weight in Portugal: a time-trend analysis. BMJ Global Health 2017;2:e000147.doi:10.1136/bmjgh-2016-000147</a:t>
            </a:r>
          </a:p>
        </p:txBody>
      </p:sp>
    </p:spTree>
    <p:extLst>
      <p:ext uri="{BB962C8B-B14F-4D97-AF65-F5344CB8AC3E}">
        <p14:creationId xmlns:p14="http://schemas.microsoft.com/office/powerpoint/2010/main" val="390750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2690446"/>
            <a:ext cx="11993291" cy="2629240"/>
          </a:xfrm>
          <a:prstGeom prst="roundRect">
            <a:avLst/>
          </a:prstGeom>
          <a:solidFill>
            <a:schemeClr val="tx2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“… expected increases in need during the Great Recession, and worsening MCH outcomes and disparities”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0320" y="5617751"/>
            <a:ext cx="9644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Kana MA</a:t>
            </a:r>
            <a:r>
              <a:rPr lang="en-US" dirty="0"/>
              <a:t>, </a:t>
            </a:r>
            <a:r>
              <a:rPr lang="en-US" dirty="0" err="1"/>
              <a:t>Blakeney</a:t>
            </a:r>
            <a:r>
              <a:rPr lang="en-US" dirty="0"/>
              <a:t> EA, </a:t>
            </a:r>
            <a:r>
              <a:rPr lang="en-US" dirty="0" err="1"/>
              <a:t>Bekemeier</a:t>
            </a:r>
            <a:r>
              <a:rPr lang="en-US" dirty="0"/>
              <a:t> B, </a:t>
            </a:r>
            <a:r>
              <a:rPr lang="en-US" dirty="0" err="1"/>
              <a:t>Zierler</a:t>
            </a:r>
            <a:r>
              <a:rPr lang="en-US" dirty="0"/>
              <a:t> BK. Relationships Between the Great Recession and Widening Maternal and Child Health Disparities: Findings From Washington and Florida. Race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err="1"/>
              <a:t>Probl</a:t>
            </a:r>
            <a:r>
              <a:rPr lang="en-US" dirty="0"/>
              <a:t>. 2020 Jun;12(2):87-102. </a:t>
            </a:r>
            <a:r>
              <a:rPr lang="en-US" dirty="0" err="1"/>
              <a:t>doi</a:t>
            </a:r>
            <a:r>
              <a:rPr lang="en-US" dirty="0"/>
              <a:t>: 10.1007/s12552-019-09272-1.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15"/>
            <a:ext cx="12191999" cy="250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21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rgbClr val="FF0000">
              <a:alpha val="85000"/>
            </a:srgbClr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anose="020B0604020202020204" pitchFamily="34" charset="0"/>
              </a:rPr>
              <a:t>Food for Thought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" y="1230923"/>
            <a:ext cx="12002703" cy="549055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/>
              <a:t>What impact is the current economic crisis in Nigeria likely to have on maternal and child health (MCH), especially for the poorest and most vulnerable groups?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well are current health financing systems in Nigeria well placed to respond to the needs of women and their children with the current economic decline?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0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chemeClr val="tx2">
              <a:alpha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be done to mitigate the impact of economy  on MCH?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28" y="1266528"/>
            <a:ext cx="11473732" cy="545494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44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Global problem requiring local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>
                <a:solidFill>
                  <a:srgbClr val="0070C0"/>
                </a:solidFill>
                <a:latin typeface="Footlight MT Light" panose="0204060206030A020304" pitchFamily="18" charset="0"/>
              </a:rPr>
              <a:t>Enhanced Surveillance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sz="3500" dirty="0">
                <a:highlight>
                  <a:srgbClr val="FF0000"/>
                </a:highlight>
                <a:latin typeface="Footlight MT Light" panose="0204060206030A020304" pitchFamily="18" charset="0"/>
              </a:rPr>
              <a:t>Efficient monitoring and surveillance systems </a:t>
            </a:r>
            <a:r>
              <a:rPr lang="en-US" sz="3500" dirty="0">
                <a:latin typeface="Footlight MT Light" panose="0204060206030A020304" pitchFamily="18" charset="0"/>
              </a:rPr>
              <a:t>for MNCH are needed to help governments to monitor and report on the after-effects of the pandemic efficiently, including </a:t>
            </a:r>
            <a:r>
              <a:rPr lang="en-US" sz="3500" dirty="0" err="1">
                <a:latin typeface="Footlight MT Light" panose="0204060206030A020304" pitchFamily="18" charset="0"/>
              </a:rPr>
              <a:t>behavioural</a:t>
            </a:r>
            <a:r>
              <a:rPr lang="en-US" sz="3500" dirty="0">
                <a:latin typeface="Footlight MT Light" panose="0204060206030A020304" pitchFamily="18" charset="0"/>
              </a:rPr>
              <a:t> factors and socioeconomic markers, using qualitative and participatory approaches</a:t>
            </a:r>
          </a:p>
          <a:p>
            <a:pPr marL="0" indent="0" algn="just">
              <a:buNone/>
            </a:pPr>
            <a:r>
              <a:rPr lang="en-US" sz="3500" dirty="0">
                <a:highlight>
                  <a:srgbClr val="FF0000"/>
                </a:highlight>
                <a:latin typeface="Footlight MT Light" panose="0204060206030A020304" pitchFamily="18" charset="0"/>
              </a:rPr>
              <a:t>Track indicators:</a:t>
            </a:r>
            <a:r>
              <a:rPr lang="en-US" sz="3500" dirty="0">
                <a:latin typeface="Footlight MT Light" panose="0204060206030A020304" pitchFamily="18" charset="0"/>
              </a:rPr>
              <a:t> facility-based deliveries, low birth weight, weight-for-height </a:t>
            </a:r>
          </a:p>
          <a:p>
            <a:pPr marL="0" indent="0" algn="just">
              <a:buNone/>
            </a:pPr>
            <a:r>
              <a:rPr lang="en-US" sz="3500" dirty="0">
                <a:highlight>
                  <a:srgbClr val="FF0000"/>
                </a:highlight>
                <a:latin typeface="Footlight MT Light" panose="0204060206030A020304" pitchFamily="18" charset="0"/>
              </a:rPr>
              <a:t>Better collection and analysis of data</a:t>
            </a:r>
            <a:r>
              <a:rPr lang="en-US" sz="3500" dirty="0">
                <a:latin typeface="Footlight MT Light" panose="0204060206030A020304" pitchFamily="18" charset="0"/>
              </a:rPr>
              <a:t>, disaggregated by age,</a:t>
            </a:r>
          </a:p>
          <a:p>
            <a:pPr marL="0" indent="0" algn="just">
              <a:buNone/>
            </a:pPr>
            <a:r>
              <a:rPr lang="en-US" sz="3500" dirty="0">
                <a:latin typeface="Footlight MT Light" panose="0204060206030A020304" pitchFamily="18" charset="0"/>
              </a:rPr>
              <a:t>Sustained access to sexual and reproductive health services</a:t>
            </a:r>
          </a:p>
          <a:p>
            <a:pPr marL="0" indent="0" algn="just">
              <a:buNone/>
            </a:pPr>
            <a:r>
              <a:rPr lang="en-US" sz="3500" dirty="0">
                <a:latin typeface="Footlight MT Light" panose="0204060206030A020304" pitchFamily="18" charset="0"/>
              </a:rPr>
              <a:t>Effective responses to violence against women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69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AEFA-7778-9D7C-DBB6-DD356473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130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can be done to mitigate the impact of economy  on MCH?</a:t>
            </a:r>
            <a:endParaRPr lang="en-NG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B92F-90C6-7625-E0E4-AA67648AA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" y="931986"/>
            <a:ext cx="11875477" cy="5789489"/>
          </a:xfrm>
        </p:spPr>
        <p:txBody>
          <a:bodyPr/>
          <a:lstStyle/>
          <a:p>
            <a:pPr marL="0" indent="0">
              <a:buNone/>
            </a:pPr>
            <a:r>
              <a:rPr lang="en-GB" sz="4400" b="1" dirty="0">
                <a:solidFill>
                  <a:schemeClr val="accent2"/>
                </a:solidFill>
                <a:latin typeface="Footlight MT Light" panose="0204060206030A020304" pitchFamily="18" charset="0"/>
              </a:rPr>
              <a:t>2. Increased MCH Investment</a:t>
            </a:r>
          </a:p>
          <a:p>
            <a:r>
              <a:rPr lang="en-GB" sz="5400" dirty="0">
                <a:latin typeface="Footlight MT Light" panose="0204060206030A020304" pitchFamily="18" charset="0"/>
              </a:rPr>
              <a:t>Performance-based contracts</a:t>
            </a:r>
          </a:p>
          <a:p>
            <a:r>
              <a:rPr lang="en-GB" sz="5400" dirty="0">
                <a:latin typeface="Footlight MT Light" panose="0204060206030A020304" pitchFamily="18" charset="0"/>
              </a:rPr>
              <a:t>Public-private partnerships</a:t>
            </a:r>
          </a:p>
          <a:p>
            <a:r>
              <a:rPr lang="en-GB" sz="5400" dirty="0">
                <a:latin typeface="Footlight MT Light" panose="0204060206030A020304" pitchFamily="18" charset="0"/>
              </a:rPr>
              <a:t>Resource Efficiency</a:t>
            </a:r>
          </a:p>
          <a:p>
            <a:r>
              <a:rPr lang="en-GB" sz="5400" dirty="0">
                <a:latin typeface="Footlight MT Light" panose="0204060206030A020304" pitchFamily="18" charset="0"/>
              </a:rPr>
              <a:t>Optimize volume and costs of MCH resources used</a:t>
            </a:r>
          </a:p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F140-1D0B-9F8D-7062-C78D731E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3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58969"/>
          </a:xfrm>
          <a:solidFill>
            <a:schemeClr val="tx2"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of Presentation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358969"/>
            <a:ext cx="12068907" cy="536250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900" b="1" dirty="0">
                <a:latin typeface="Footlight MT Light" panose="0204060206030A020304" pitchFamily="18" charset="0"/>
              </a:rPr>
              <a:t>Introduction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900" b="1" dirty="0">
                <a:latin typeface="Footlight MT Light" panose="0204060206030A020304" pitchFamily="18" charset="0"/>
              </a:rPr>
              <a:t>Current State of Nigeria’s Economy 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900" b="1" dirty="0">
                <a:latin typeface="Footlight MT Light" panose="0204060206030A020304" pitchFamily="18" charset="0"/>
              </a:rPr>
              <a:t>Current State of MCH in Nigeria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900" b="1" dirty="0">
                <a:latin typeface="Footlight MT Light" panose="0204060206030A020304" pitchFamily="18" charset="0"/>
              </a:rPr>
              <a:t>Impact of Economic Crises on MCH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900" b="1" dirty="0">
                <a:latin typeface="Footlight MT Light" panose="0204060206030A020304" pitchFamily="18" charset="0"/>
              </a:rPr>
              <a:t>What are the drivers of the Current Economic Crisis?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900" b="1" dirty="0">
                <a:latin typeface="Footlight MT Light" panose="0204060206030A020304" pitchFamily="18" charset="0"/>
              </a:rPr>
              <a:t>Strategies for Sustaining MCH During Economic Crises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900" b="1" dirty="0">
                <a:latin typeface="Footlight MT Light" panose="0204060206030A020304" pitchFamily="18" charset="0"/>
              </a:rPr>
              <a:t>Recommendations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900" b="1" dirty="0">
                <a:latin typeface="Footlight MT Light" panose="0204060206030A020304" pitchFamily="18" charset="0"/>
                <a:cs typeface="Arial" panose="020B0604020202020204" pitchFamily="34" charset="0"/>
              </a:rPr>
              <a:t>Conclusion</a:t>
            </a:r>
            <a:endParaRPr lang="en-US" sz="3200" b="1" dirty="0"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chemeClr val="tx2">
              <a:alpha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What can be done to mitigate the impact of economy on MCH?</a:t>
            </a:r>
            <a:endParaRPr lang="en-US" b="1" dirty="0">
              <a:solidFill>
                <a:schemeClr val="bg1"/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28" y="1266529"/>
            <a:ext cx="11473732" cy="545494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Footlight MT Light" panose="0204060206030A020304" pitchFamily="18" charset="0"/>
              </a:rPr>
              <a:t>Investing in MNCH offers high rates </a:t>
            </a:r>
            <a:r>
              <a:rPr lang="en-US" sz="4000" dirty="0"/>
              <a:t>of return in the medium to longer term, and reduces the burden of short-term adverse outcomes such as maternal mortality, child deaths, and stillbirths</a:t>
            </a:r>
          </a:p>
          <a:p>
            <a:pPr algn="just">
              <a:buFont typeface="Wingdings" pitchFamily="2" charset="2"/>
              <a:buChar char="§"/>
            </a:pPr>
            <a:endParaRPr lang="en-US" sz="4000" dirty="0"/>
          </a:p>
          <a:p>
            <a:pPr algn="just">
              <a:buFont typeface="Wingdings" pitchFamily="2" charset="2"/>
              <a:buChar char="§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Interventions to promote early-childhood health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and development</a:t>
            </a:r>
            <a:r>
              <a:rPr lang="en-US" sz="4000" dirty="0"/>
              <a:t>, including the training and provision of community health worker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5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rgbClr val="FF0000">
              <a:alpha val="85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anose="020B0604020202020204" pitchFamily="34" charset="0"/>
              </a:rPr>
              <a:t>can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done to mitigate the impact on MCH?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97" y="1266529"/>
            <a:ext cx="12002703" cy="5454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Social Protection Initiatives systems</a:t>
            </a:r>
          </a:p>
          <a:p>
            <a:r>
              <a:rPr lang="en-US" dirty="0"/>
              <a:t>Conditional cash transfers, social health insurance, subsidies, voucher systems stronger to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cope with escalating out-of-pocket expenses of households</a:t>
            </a:r>
            <a:r>
              <a:rPr lang="en-US" dirty="0"/>
              <a:t>, impacts on productivity, and reduced earning capacity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Community-Based Interventions</a:t>
            </a:r>
          </a:p>
          <a:p>
            <a:r>
              <a:rPr lang="en-US" dirty="0"/>
              <a:t>Promote prevention, ownership, and sustainability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Donor Coordination</a:t>
            </a:r>
          </a:p>
          <a:p>
            <a:r>
              <a:rPr lang="en-US" dirty="0"/>
              <a:t>Map assistance networks to improve efficiency</a:t>
            </a:r>
          </a:p>
          <a:p>
            <a:r>
              <a:rPr lang="en-US" dirty="0"/>
              <a:t>Social networks and professional organizations overseas to obtain financial donations and drugs, consumables, and equipment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rgbClr val="FF0000">
              <a:alpha val="85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done to mitigate the impact of economy  on MCH?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28" y="1266529"/>
            <a:ext cx="11558540" cy="5454946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Greater reliance on clinical judgment </a:t>
            </a:r>
            <a:r>
              <a:rPr lang="en-US" sz="4400" dirty="0">
                <a:latin typeface="Footlight MT Light" panose="0204060206030A020304" pitchFamily="18" charset="0"/>
              </a:rPr>
              <a:t>during clinical practice rather than laboratory investigations,</a:t>
            </a:r>
          </a:p>
          <a:p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Development of appropriate cost-effective protocols for management</a:t>
            </a:r>
            <a:r>
              <a:rPr lang="en-US" sz="4400" dirty="0">
                <a:latin typeface="Footlight MT Light" panose="0204060206030A020304" pitchFamily="18" charset="0"/>
              </a:rPr>
              <a:t>, and prescribing of generic medicines that are cheaper</a:t>
            </a:r>
          </a:p>
          <a:p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Improve efficiency by reorganizing service delivery</a:t>
            </a:r>
            <a:r>
              <a:rPr lang="en-US" sz="4400" dirty="0">
                <a:latin typeface="Footlight MT Light" panose="0204060206030A020304" pitchFamily="18" charset="0"/>
              </a:rPr>
              <a:t> (</a:t>
            </a:r>
            <a:r>
              <a:rPr lang="en-US" sz="4400" dirty="0" err="1">
                <a:latin typeface="Footlight MT Light" panose="0204060206030A020304" pitchFamily="18" charset="0"/>
              </a:rPr>
              <a:t>eg</a:t>
            </a:r>
            <a:r>
              <a:rPr lang="en-US" sz="4400" dirty="0">
                <a:latin typeface="Footlight MT Light" panose="0204060206030A020304" pitchFamily="18" charset="0"/>
              </a:rPr>
              <a:t>, strengthening primary health care services and an appropriate referral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94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52F8-0BA4-2E75-3238-93DDA384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0" y="1825625"/>
            <a:ext cx="11998570" cy="435133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GB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Recommendations on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how to sustain quality maternal and child healthcare (MCH) in a challenging economy like </a:t>
            </a:r>
            <a:r>
              <a:rPr lang="en-GB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+mj-ea"/>
                <a:cs typeface="+mj-cs"/>
              </a:rPr>
              <a:t>N</a:t>
            </a: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igeria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 </a:t>
            </a:r>
            <a:endParaRPr lang="en-NG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1A6BE-45A6-CC25-6380-C5BE9AA1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05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57BE-C1D9-90C3-EA38-C56C6659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136525"/>
            <a:ext cx="11899392" cy="121678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HOW TO SUSTAIN QUAILTY MATERNAL AND CHILD CARE IN A CHALLENGING ECONOMY LIKE NIGERIA </a:t>
            </a:r>
            <a:endParaRPr lang="en-NG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F29F8-26F7-C207-1A70-74829AD0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353312"/>
            <a:ext cx="11899392" cy="550468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INTEGRATE SERVICES </a:t>
            </a:r>
            <a:r>
              <a:rPr lang="en-GB" sz="4800" dirty="0">
                <a:latin typeface="Footlight MT Light" panose="0204060206030A020304" pitchFamily="18" charset="0"/>
              </a:rPr>
              <a:t>Combine MCH services with other primary healthcare services to reduce costs and improve efficiency.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GB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TASK SHIFTING/SHARING</a:t>
            </a:r>
            <a:r>
              <a:rPr lang="en-GB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GB" sz="4800" dirty="0">
                <a:latin typeface="Footlight MT Light" panose="0204060206030A020304" pitchFamily="18" charset="0"/>
              </a:rPr>
              <a:t>Train lower-level health workers to also perform tasks normally done by higher-level professionals, like midwives performing routine antenatal care.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COMMUNITY ENGAGEMENT </a:t>
            </a:r>
            <a:r>
              <a:rPr lang="en-GB" sz="4800" dirty="0">
                <a:latin typeface="Footlight MT Light" panose="0204060206030A020304" pitchFamily="18" charset="0"/>
              </a:rPr>
              <a:t> Involve communities in MCH care through volunteer programs, peer support groups, and health education.</a:t>
            </a:r>
          </a:p>
          <a:p>
            <a:pPr marL="0" indent="0" algn="just">
              <a:buNone/>
            </a:pPr>
            <a:endParaRPr lang="en-GB" sz="3200" dirty="0">
              <a:latin typeface="Footlight MT Light" panose="0204060206030A020304" pitchFamily="18" charset="0"/>
            </a:endParaRPr>
          </a:p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3785C-62B1-FC80-0D8F-D4BA183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5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5C2D-FFB6-F3EE-ABA6-13A928E2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344803"/>
          </a:xfrm>
        </p:spPr>
        <p:txBody>
          <a:bodyPr>
            <a:normAutofit fontScale="90000"/>
          </a:bodyPr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HOW TO SUSTAIN QUAILTY MATERNAL AND CHILD CARE IN A CHALLENGING ECONOMY LIKE NIGERIA-1 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829F8-8EBF-FA6A-2679-FB11644F5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1328"/>
            <a:ext cx="12192000" cy="5240147"/>
          </a:xfrm>
        </p:spPr>
        <p:txBody>
          <a:bodyPr>
            <a:normAutofit lnSpcReduction="1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PUBLIC-PRIVATE PARTNERSHIPS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Collaborate with private sector organizations to leverage resources, expertise, and funding.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TECHNOLOGY UTILIZATION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Use of mobile health technologies, telemedicine, and electronic health records to improve access and efficiency.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PRIORITIZATION OF PREVENTIVE CARE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 Focus on preventive services like immunization, family planning, and antenatal care to reduce costly complications.</a:t>
            </a:r>
          </a:p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EA610-D5B2-0C4D-7489-65DFF06F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54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C5CD-1A0A-8796-26C6-247D3ADC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0"/>
            <a:ext cx="11972544" cy="1133856"/>
          </a:xfrm>
        </p:spPr>
        <p:txBody>
          <a:bodyPr>
            <a:noAutofit/>
          </a:bodyPr>
          <a:lstStyle/>
          <a:p>
            <a:pPr algn="ct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HOW TO SUSTAIN QUAILTY MATERNAL AND CHILD CARE IN A CHALLENGING ECONOMY LIKE NIGERIA-2</a:t>
            </a:r>
            <a:endParaRPr lang="en-N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ECA4-4FC0-403D-4982-FAD08159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517904"/>
            <a:ext cx="11972544" cy="520357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CAPACITY BUILDING </a:t>
            </a:r>
            <a:r>
              <a:rPr lang="en-GB" sz="4400" dirty="0">
                <a:latin typeface="Footlight MT Light" panose="0204060206030A020304" pitchFamily="18" charset="0"/>
              </a:rPr>
              <a:t>Invest in training and capacity building for healthcare workers to improve quality of care.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Efficient use of resources</a:t>
            </a:r>
            <a:r>
              <a:rPr lang="en-GB" sz="4400" dirty="0">
                <a:latin typeface="Footlight MT Light" panose="0204060206030A020304" pitchFamily="18" charset="0"/>
              </a:rPr>
              <a:t> Optimize use of available resources, like leveraging existing infrastructure and supplies (</a:t>
            </a:r>
            <a:r>
              <a: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equipment maintenance and timely replacement).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Advocate for policy support</a:t>
            </a:r>
            <a:r>
              <a:rPr lang="en-GB" sz="4400" b="1" dirty="0">
                <a:solidFill>
                  <a:schemeClr val="accent2"/>
                </a:solidFill>
                <a:latin typeface="Footlight MT Light" panose="0204060206030A020304" pitchFamily="18" charset="0"/>
              </a:rPr>
              <a:t> </a:t>
            </a:r>
            <a:r>
              <a:rPr lang="en-GB" sz="4400" dirty="0">
                <a:latin typeface="Footlight MT Light" panose="0204060206030A020304" pitchFamily="18" charset="0"/>
              </a:rPr>
              <a:t>Push for policies that support MCH care, like increased </a:t>
            </a:r>
            <a:r>
              <a:rPr lang="en-GB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funding</a:t>
            </a:r>
            <a:r>
              <a:rPr lang="en-GB" sz="4400" dirty="0">
                <a:latin typeface="Footlight MT Light" panose="0204060206030A020304" pitchFamily="18" charset="0"/>
              </a:rPr>
              <a:t>, </a:t>
            </a:r>
            <a:r>
              <a:rPr lang="en-GB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Family planning subsidies,</a:t>
            </a:r>
            <a:r>
              <a:rPr lang="en-GB" sz="4400" dirty="0">
                <a:latin typeface="Footlight MT Light" panose="0204060206030A020304" pitchFamily="18" charset="0"/>
              </a:rPr>
              <a:t> or </a:t>
            </a:r>
            <a:r>
              <a:rPr lang="en-GB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tax exemptions.</a:t>
            </a:r>
          </a:p>
          <a:p>
            <a:endParaRPr lang="en-GB" dirty="0"/>
          </a:p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0A4C8-E9A2-179E-52C7-B18EED53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36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6583-D4BF-072A-4156-E7DEB568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365125"/>
            <a:ext cx="12051323" cy="602029"/>
          </a:xfrm>
        </p:spPr>
        <p:txBody>
          <a:bodyPr>
            <a:noAutofit/>
          </a:bodyPr>
          <a:lstStyle/>
          <a:p>
            <a:pPr algn="ctr"/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HOW TO SUSTAIN QUAILTY MATERNAL AND CHILD CARE IN A CHALLENGING ECONOMY LIKE NIGERIA-3 </a:t>
            </a:r>
            <a:endParaRPr lang="en-N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BE585-D519-EA82-F897-DEB5BDE5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5568"/>
            <a:ext cx="12033504" cy="574243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4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AND EVALUATE*: </a:t>
            </a:r>
            <a:r>
              <a:rPr lang="en-GB" sz="4300" dirty="0"/>
              <a:t>Regularly monitor and evaluate MCH services to identify areas for improvement and optimize resource allocation.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COMMUNITY-BASED INITIATIVES*: </a:t>
            </a:r>
            <a:r>
              <a:rPr lang="en-GB" sz="4300" dirty="0"/>
              <a:t>Support community-based initiatives and grassroots organizations focused on MCH care.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LEVERAGE GLOBAL PARTNERSHIPS*: </a:t>
            </a:r>
            <a:r>
              <a:rPr lang="en-GB" sz="4300" dirty="0"/>
              <a:t>Collaborate with international organizations and global health initiatives to access funding, expertise, and resources.</a:t>
            </a:r>
          </a:p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C64E4-267A-0CE8-715D-9FFA016E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18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chemeClr val="tx2"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065" y="1172043"/>
            <a:ext cx="12002703" cy="54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itchFamily="34" charset="0"/>
              </a:rPr>
              <a:t>Economic crises heighten risks for adverse MNCH outcomes </a:t>
            </a:r>
          </a:p>
          <a:p>
            <a:pPr marL="342900" indent="-342900" algn="just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itchFamily="34" charset="0"/>
              </a:rPr>
              <a:t>Urgent need for mechanisms to shield vulnerable groups </a:t>
            </a:r>
            <a:r>
              <a:rPr lang="en-US" sz="3600" dirty="0">
                <a:latin typeface="Footlight MT Light" panose="0204060206030A020304" pitchFamily="18" charset="0"/>
                <a:cs typeface="Arial" pitchFamily="34" charset="0"/>
              </a:rPr>
              <a:t>– especially women, children, and infants, from economic fluctuations to ensure continuity in care and support.</a:t>
            </a:r>
          </a:p>
          <a:p>
            <a:pPr marL="342900" indent="-342900" algn="just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itchFamily="34" charset="0"/>
              </a:rPr>
              <a:t>Previous crises provide insights for policy </a:t>
            </a:r>
          </a:p>
          <a:p>
            <a:pPr marL="342900" indent="-342900" algn="just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itchFamily="34" charset="0"/>
              </a:rPr>
              <a:t>Investing in MNCH</a:t>
            </a:r>
            <a:r>
              <a:rPr lang="en-US" sz="3600" dirty="0">
                <a:latin typeface="Footlight MT Light" panose="0204060206030A020304" pitchFamily="18" charset="0"/>
                <a:cs typeface="Arial" pitchFamily="34" charset="0"/>
              </a:rPr>
              <a:t> is essential for economic stability and growth</a:t>
            </a:r>
          </a:p>
          <a:p>
            <a:pPr marL="342900" indent="-342900" algn="just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itchFamily="34" charset="0"/>
              </a:rPr>
              <a:t>COVID-19</a:t>
            </a:r>
            <a:r>
              <a:rPr lang="en-US" sz="3600" dirty="0">
                <a:latin typeface="Footlight MT Light" panose="0204060206030A020304" pitchFamily="18" charset="0"/>
                <a:cs typeface="Arial" pitchFamily="34" charset="0"/>
              </a:rPr>
              <a:t>, </a:t>
            </a:r>
            <a:r>
              <a:rPr lang="en-US" sz="36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itchFamily="34" charset="0"/>
              </a:rPr>
              <a:t>conflict</a:t>
            </a:r>
            <a:r>
              <a:rPr lang="en-US" sz="3600" b="1" u="sng" dirty="0">
                <a:solidFill>
                  <a:schemeClr val="accent2"/>
                </a:solidFill>
                <a:latin typeface="Footlight MT Light" panose="0204060206030A020304" pitchFamily="18" charset="0"/>
                <a:cs typeface="Arial" pitchFamily="34" charset="0"/>
              </a:rPr>
              <a:t>,</a:t>
            </a:r>
            <a:r>
              <a:rPr lang="en-US" sz="3600" dirty="0">
                <a:latin typeface="Footlight MT Light" panose="0204060206030A020304" pitchFamily="18" charset="0"/>
                <a:cs typeface="Arial" pitchFamily="34" charset="0"/>
              </a:rPr>
              <a:t> and </a:t>
            </a:r>
            <a:r>
              <a:rPr lang="en-US" sz="36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itchFamily="34" charset="0"/>
              </a:rPr>
              <a:t>climate change </a:t>
            </a:r>
            <a:r>
              <a:rPr lang="en-US" sz="3600" dirty="0">
                <a:latin typeface="Footlight MT Light" panose="0204060206030A020304" pitchFamily="18" charset="0"/>
                <a:cs typeface="Arial" pitchFamily="34" charset="0"/>
              </a:rPr>
              <a:t>compound existing issues </a:t>
            </a:r>
          </a:p>
        </p:txBody>
      </p:sp>
    </p:spTree>
    <p:extLst>
      <p:ext uri="{BB962C8B-B14F-4D97-AF65-F5344CB8AC3E}">
        <p14:creationId xmlns:p14="http://schemas.microsoft.com/office/powerpoint/2010/main" val="3705050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BDC7C-7484-54AF-048D-C0FD48A0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2B-F0B9-43AD-85B0-7807B80753B7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C3B705-D9C8-98CE-4F87-7C130A5EA0AB}"/>
              </a:ext>
            </a:extLst>
          </p:cNvPr>
          <p:cNvSpPr txBox="1"/>
          <p:nvPr/>
        </p:nvSpPr>
        <p:spPr>
          <a:xfrm>
            <a:off x="553454" y="3044280"/>
            <a:ext cx="106098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D02E63-DFA3-B60B-ABD2-6996DF6584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700" y="170728"/>
            <a:ext cx="10039350" cy="65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2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chemeClr val="tx2">
              <a:alpha val="85000"/>
            </a:schemeClr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" y="1029900"/>
            <a:ext cx="12002703" cy="5828100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atin typeface="Footlight MT Light" panose="0204060206030A020304" pitchFamily="18" charset="0"/>
                <a:cs typeface="Arial" panose="020B0604020202020204" pitchFamily="34" charset="0"/>
              </a:rPr>
              <a:t>Evidence suggests higher incomes and wealth are strongly associated with better health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atin typeface="Footlight MT Light" panose="0204060206030A020304" pitchFamily="18" charset="0"/>
                <a:cs typeface="Arial" panose="020B0604020202020204" pitchFamily="34" charset="0"/>
              </a:rPr>
              <a:t>Conventional thinking is economy impacts health, however, a bidirectional relationship exists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atin typeface="Footlight MT Light" panose="0204060206030A020304" pitchFamily="18" charset="0"/>
                <a:cs typeface="Arial" panose="020B0604020202020204" pitchFamily="34" charset="0"/>
              </a:rPr>
              <a:t>As </a:t>
            </a:r>
            <a:r>
              <a:rPr lang="en-US" sz="4000" dirty="0">
                <a:latin typeface="Footlight MT Light" panose="0204060206030A020304" pitchFamily="18" charset="0"/>
              </a:rPr>
              <a:t>economy of a country improves, health of its citizens improves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atin typeface="Footlight MT Light" panose="0204060206030A020304" pitchFamily="18" charset="0"/>
              </a:rPr>
              <a:t>Improving the health of a nation’s citizens can directly result in economic growth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(though less obvious</a:t>
            </a:r>
            <a:r>
              <a:rPr lang="en-US" sz="4000" dirty="0">
                <a:latin typeface="Footlight MT Light" panose="0204060206030A020304" pitchFamily="18" charset="0"/>
              </a:rPr>
              <a:t>) </a:t>
            </a:r>
            <a:endParaRPr lang="en-US" sz="4000" dirty="0"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atin typeface="Footlight MT Light" panose="0204060206030A020304" pitchFamily="18" charset="0"/>
                <a:cs typeface="Arial" panose="020B0604020202020204" pitchFamily="34" charset="0"/>
              </a:rPr>
              <a:t>Therefore, economic instability is likely to impact on the health of the population and health systems</a:t>
            </a:r>
            <a:endParaRPr lang="en-US" sz="36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6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7538" y="1009037"/>
            <a:ext cx="11576230" cy="5532390"/>
            <a:chOff x="1773224" y="1009037"/>
            <a:chExt cx="8891856" cy="553239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224" y="1009037"/>
              <a:ext cx="8891856" cy="5532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320" y="5988397"/>
              <a:ext cx="17811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905" y="6501840"/>
            <a:ext cx="8189185" cy="279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Source: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World Bank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451323" y="2212746"/>
            <a:ext cx="4902467" cy="6011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2023: $</a:t>
            </a:r>
            <a:r>
              <a:rPr lang="en-US" sz="2800" b="1" dirty="0">
                <a:solidFill>
                  <a:schemeClr val="bg1"/>
                </a:solidFill>
              </a:rPr>
              <a:t>362,814,951.70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96272"/>
            <a:ext cx="12002703" cy="832587"/>
          </a:xfrm>
          <a:solidFill>
            <a:schemeClr val="tx2">
              <a:alpha val="85000"/>
            </a:schemeClr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State of Nigeria’s Economy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834989" y="1535124"/>
            <a:ext cx="0" cy="36893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24334" y="1457693"/>
            <a:ext cx="2642160" cy="55066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highlight>
                  <a:srgbClr val="00FF00"/>
                </a:highlight>
              </a:rPr>
              <a:t>MDG era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42252" y="1456043"/>
            <a:ext cx="2642161" cy="55066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highlight>
                  <a:srgbClr val="00FFFF"/>
                </a:highlight>
              </a:rPr>
              <a:t>SDG era</a:t>
            </a:r>
            <a:endParaRPr lang="en-US" sz="28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756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36684" y="128814"/>
            <a:ext cx="10882276" cy="6332671"/>
            <a:chOff x="1136684" y="128814"/>
            <a:chExt cx="10882276" cy="6332671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684" y="128814"/>
              <a:ext cx="10882276" cy="6332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771" y="5807653"/>
              <a:ext cx="2112253" cy="645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28" y="1266529"/>
            <a:ext cx="11473732" cy="506043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 txBox="1">
            <a:spLocks/>
          </p:cNvSpPr>
          <p:nvPr/>
        </p:nvSpPr>
        <p:spPr>
          <a:xfrm>
            <a:off x="1500424" y="6453259"/>
            <a:ext cx="8067939" cy="279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Source: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World Bank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21148" y="1737866"/>
            <a:ext cx="4432651" cy="6011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Growth 2023: 2.9%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688481" y="604062"/>
            <a:ext cx="0" cy="43692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10809" y="792310"/>
            <a:ext cx="2010669" cy="55066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highlight>
                  <a:srgbClr val="00FF00"/>
                </a:highlight>
              </a:rPr>
              <a:t>MDG era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75085" y="812517"/>
            <a:ext cx="2642161" cy="55066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highlight>
                  <a:srgbClr val="FF0000"/>
                </a:highlight>
              </a:rPr>
              <a:t>SDG era</a:t>
            </a:r>
            <a:endParaRPr lang="en-US" sz="2800" b="1" dirty="0">
              <a:highlight>
                <a:srgbClr val="FF0000"/>
              </a:highligh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912497" y="685734"/>
            <a:ext cx="0" cy="43692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1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rgbClr val="FF0000">
              <a:alpha val="85000"/>
            </a:srgbClr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Pathways linking economy and health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" y="1266529"/>
            <a:ext cx="12090935" cy="5454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Footlight MT Light" panose="0204060206030A020304" pitchFamily="18" charset="0"/>
                <a:cs typeface="Arial" panose="020B0604020202020204" pitchFamily="34" charset="0"/>
              </a:rPr>
              <a:t>Effect of economic shocks act through multiple inter-related pathways to influence health outcomes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600" b="1" u="sng" dirty="0">
                <a:latin typeface="Footlight MT Light" panose="0204060206030A020304" pitchFamily="18" charset="0"/>
                <a:cs typeface="Arial" panose="020B0604020202020204" pitchFamily="34" charset="0"/>
              </a:rPr>
              <a:t>Stress mechanism</a:t>
            </a:r>
            <a:r>
              <a:rPr lang="en-US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: increased stress may induce depression or anxiety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600" b="1" u="sng" dirty="0">
                <a:latin typeface="Footlight MT Light" panose="0204060206030A020304" pitchFamily="18" charset="0"/>
                <a:cs typeface="Arial" panose="020B0604020202020204" pitchFamily="34" charset="0"/>
              </a:rPr>
              <a:t>Effect of budgeting mechanism</a:t>
            </a:r>
            <a:r>
              <a:rPr lang="en-US" sz="3600" b="1" dirty="0">
                <a:latin typeface="Footlight MT Light" panose="0204060206030A020304" pitchFamily="18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fewer</a:t>
            </a:r>
            <a:r>
              <a:rPr lang="en-US" sz="3600" b="1" dirty="0">
                <a:latin typeface="Footlight MT Light" panose="0204060206030A020304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financial resources will reduce their health investment activities – delay or forgo preventative or curative care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600" b="1" u="sng" dirty="0">
                <a:latin typeface="Footlight MT Light" panose="0204060206030A020304" pitchFamily="18" charset="0"/>
                <a:cs typeface="Arial" panose="020B0604020202020204" pitchFamily="34" charset="0"/>
              </a:rPr>
              <a:t>Frustration-aggression mechanism</a:t>
            </a:r>
            <a:r>
              <a:rPr lang="en-US" sz="3600" b="1" dirty="0">
                <a:latin typeface="Footlight MT Light" panose="0204060206030A020304" pitchFamily="18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Footlight MT Light" panose="0204060206030A020304" pitchFamily="18" charset="0"/>
                <a:cs typeface="Arial" panose="020B0604020202020204" pitchFamily="34" charset="0"/>
              </a:rPr>
              <a:t>individuals who are denied an expected reward may experience psychosomatic antecedents of aggression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7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chemeClr val="tx2">
              <a:alpha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anose="020B0604020202020204" pitchFamily="34" charset="0"/>
              </a:rPr>
              <a:t>Economy and Heath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" y="1029899"/>
            <a:ext cx="12090935" cy="5691575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900" dirty="0">
                <a:latin typeface="Footlight MT Light" panose="0204060206030A020304" pitchFamily="18" charset="0"/>
              </a:rPr>
              <a:t>Economic downturns are a recurrent phenomenon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900" dirty="0">
                <a:latin typeface="Footlight MT Light" panose="0204060206030A020304" pitchFamily="18" charset="0"/>
                <a:cs typeface="Arial" panose="020B0604020202020204" pitchFamily="34" charset="0"/>
              </a:rPr>
              <a:t>Negative health implications of economic crises are manifold and a major concern globally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900" dirty="0">
                <a:latin typeface="Footlight MT Light" panose="0204060206030A020304" pitchFamily="18" charset="0"/>
                <a:cs typeface="Arial" panose="020B0604020202020204" pitchFamily="34" charset="0"/>
              </a:rPr>
              <a:t>Declining GDP adversely affects the population’s health (</a:t>
            </a:r>
            <a:r>
              <a:rPr lang="en-US" sz="3900" dirty="0" err="1">
                <a:latin typeface="Footlight MT Light" panose="0204060206030A020304" pitchFamily="18" charset="0"/>
                <a:cs typeface="Arial" panose="020B0604020202020204" pitchFamily="34" charset="0"/>
              </a:rPr>
              <a:t>Prędkiewicz</a:t>
            </a:r>
            <a:r>
              <a:rPr lang="en-US" sz="3900" dirty="0">
                <a:latin typeface="Footlight MT Light" panose="0204060206030A020304" pitchFamily="18" charset="0"/>
                <a:cs typeface="Arial" panose="020B0604020202020204" pitchFamily="34" charset="0"/>
              </a:rPr>
              <a:t> et al, 2022)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anose="020B0604020202020204" pitchFamily="34" charset="0"/>
              </a:rPr>
              <a:t>Women, infants and children</a:t>
            </a:r>
            <a:r>
              <a:rPr lang="en-US" sz="3900" dirty="0">
                <a:latin typeface="Footlight MT Light" panose="0204060206030A020304" pitchFamily="18" charset="0"/>
                <a:cs typeface="Arial" panose="020B0604020202020204" pitchFamily="34" charset="0"/>
              </a:rPr>
              <a:t> are disproportionately affected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900" dirty="0">
                <a:latin typeface="Footlight MT Light" panose="0204060206030A020304" pitchFamily="18" charset="0"/>
              </a:rPr>
              <a:t>Growing concern is that with economic declines, achievement of SDGs would slow or even stall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anose="020B0604020202020204" pitchFamily="34" charset="0"/>
              </a:rPr>
              <a:t>Maternal and child health </a:t>
            </a:r>
            <a:r>
              <a:rPr lang="en-US" sz="3900" dirty="0">
                <a:latin typeface="Footlight MT Light" panose="0204060206030A020304" pitchFamily="18" charset="0"/>
                <a:cs typeface="Arial" panose="020B0604020202020204" pitchFamily="34" charset="0"/>
              </a:rPr>
              <a:t>is of particular concern, many countries, including Nigeria, already falling short of the SDG benchmarks for 2030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chemeClr val="tx2">
              <a:alpha val="85000"/>
            </a:schemeClr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Maternal and Child Health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" y="1029899"/>
            <a:ext cx="12090935" cy="569157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anose="020B0604020202020204" pitchFamily="34" charset="0"/>
              </a:rPr>
              <a:t>Maternal and child health (MCH) </a:t>
            </a:r>
            <a:r>
              <a:rPr lang="en-US" sz="5400" dirty="0">
                <a:latin typeface="Footlight MT Light" panose="0204060206030A020304" pitchFamily="18" charset="0"/>
                <a:cs typeface="Arial" panose="020B0604020202020204" pitchFamily="34" charset="0"/>
              </a:rPr>
              <a:t>remains a global public health priority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anose="020B0604020202020204" pitchFamily="34" charset="0"/>
              </a:rPr>
              <a:t>MCH is measured by maternal and neonatal mortality and other routinely collected outcomes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5400" dirty="0">
                <a:latin typeface="Footlight MT Light" panose="0204060206030A020304" pitchFamily="18" charset="0"/>
                <a:cs typeface="Arial" panose="020B0604020202020204" pitchFamily="34" charset="0"/>
              </a:rPr>
              <a:t>Historically, the global financial crisis of 2008 provided recent lessons about the effects of socioeconomic shocks on MCH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1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E234-B0E1-2FDB-76EF-6DDAFE15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197312"/>
            <a:ext cx="12002703" cy="832587"/>
          </a:xfrm>
          <a:solidFill>
            <a:srgbClr val="FF0000">
              <a:alpha val="85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 panose="020B0604020202020204" pitchFamily="34" charset="0"/>
              </a:rPr>
              <a:t>Current state of MCH in Nigeria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A8E2-F1F0-ADAD-3CBC-857890BD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" y="1156893"/>
            <a:ext cx="12090935" cy="556458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latin typeface="Footlight MT Light" panose="0204060206030A020304" pitchFamily="18" charset="0"/>
              </a:rPr>
              <a:t>Nigeria accounts for nearly one-third (28.5%) of global maternal deaths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latin typeface="Footlight MT Light" panose="0204060206030A020304" pitchFamily="18" charset="0"/>
              </a:rPr>
              <a:t>In 2020, Nigeria’s MMR =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1,047 deaths/100,000 live births </a:t>
            </a:r>
            <a:r>
              <a:rPr lang="en-US" sz="3600" dirty="0">
                <a:latin typeface="Footlight MT Light" panose="0204060206030A020304" pitchFamily="18" charset="0"/>
              </a:rPr>
              <a:t>(very high)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latin typeface="Footlight MT Light" panose="0204060206030A020304" pitchFamily="18" charset="0"/>
              </a:rPr>
              <a:t>Under-5 Mortality Rate: </a:t>
            </a:r>
            <a:r>
              <a:rPr lang="en-US" sz="3600" b="1" dirty="0">
                <a:latin typeface="Footlight MT Light" panose="0204060206030A020304" pitchFamily="18" charset="0"/>
              </a:rPr>
              <a:t>117 per 1,000 live births</a:t>
            </a:r>
            <a:endParaRPr lang="en-US" sz="3600" dirty="0">
              <a:latin typeface="Footlight MT Light" panose="0204060206030A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latin typeface="Footlight MT Light" panose="0204060206030A020304" pitchFamily="18" charset="0"/>
              </a:rPr>
              <a:t>Limited access to </a:t>
            </a:r>
            <a:r>
              <a:rPr lang="en-US" sz="3600" b="1" dirty="0">
                <a:latin typeface="Footlight MT Light" panose="0204060206030A020304" pitchFamily="18" charset="0"/>
              </a:rPr>
              <a:t>quality antenatal, postnatal, and child healthcare</a:t>
            </a:r>
            <a:r>
              <a:rPr lang="en-US" sz="3600" dirty="0">
                <a:latin typeface="Footlight MT Light" panose="0204060206030A020304" pitchFamily="18" charset="0"/>
              </a:rPr>
              <a:t>, especially in rural areas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latin typeface="Footlight MT Light" panose="0204060206030A020304" pitchFamily="18" charset="0"/>
              </a:rPr>
              <a:t>Shortage of well-trained and adequately compensated healthcare providers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Footlight MT Light" panose="0204060206030A020304" pitchFamily="18" charset="0"/>
              </a:rPr>
              <a:t>(“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Footlight MT Light" panose="0204060206030A020304" pitchFamily="18" charset="0"/>
              </a:rPr>
              <a:t>Japa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Footlight MT Light" panose="0204060206030A020304" pitchFamily="18" charset="0"/>
              </a:rPr>
              <a:t>” syndrome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Footlight MT Light" panose="0204060206030A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latin typeface="Footlight MT Light" panose="0204060206030A020304" pitchFamily="18" charset="0"/>
              </a:rPr>
              <a:t>Unaffordable </a:t>
            </a:r>
            <a:r>
              <a:rPr lang="en-US" sz="3600" b="1" dirty="0">
                <a:latin typeface="Footlight MT Light" panose="0204060206030A020304" pitchFamily="18" charset="0"/>
              </a:rPr>
              <a:t>out-of-pocket expenses</a:t>
            </a:r>
            <a:r>
              <a:rPr lang="en-US" sz="3600" dirty="0">
                <a:latin typeface="Footlight MT Light" panose="0204060206030A020304" pitchFamily="18" charset="0"/>
              </a:rPr>
              <a:t> for healthcare services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latin typeface="Footlight MT Light" panose="0204060206030A020304" pitchFamily="18" charset="0"/>
              </a:rPr>
              <a:t>Limited </a:t>
            </a:r>
            <a:r>
              <a:rPr lang="en-US" sz="3600" b="1" dirty="0">
                <a:latin typeface="Footlight MT Light" panose="0204060206030A020304" pitchFamily="18" charset="0"/>
              </a:rPr>
              <a:t>health insurance</a:t>
            </a:r>
            <a:r>
              <a:rPr lang="en-US" sz="3600" dirty="0">
                <a:latin typeface="Footlight MT Light" panose="0204060206030A020304" pitchFamily="18" charset="0"/>
              </a:rPr>
              <a:t> coverage for women and children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9827-3D3E-CA62-2818-FA847B55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2DB2B-F0B9-43AD-85B0-7807B80753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7D38C-E4F3-5FC4-778A-FBD62AE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834" t="11750" r="84837"/>
          <a:stretch/>
        </p:blipFill>
        <p:spPr>
          <a:xfrm>
            <a:off x="0" y="5849888"/>
            <a:ext cx="100971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705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22563</TotalTime>
  <Words>2281</Words>
  <Application>Microsoft Office PowerPoint</Application>
  <PresentationFormat>Widescreen</PresentationFormat>
  <Paragraphs>221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Aptos Display</vt:lpstr>
      <vt:lpstr>Arial</vt:lpstr>
      <vt:lpstr>Footlight MT Light</vt:lpstr>
      <vt:lpstr>Wingdings</vt:lpstr>
      <vt:lpstr>1_Office Theme</vt:lpstr>
      <vt:lpstr>2_Office Theme</vt:lpstr>
      <vt:lpstr>3_Office Theme</vt:lpstr>
      <vt:lpstr>PowerPoint Presentation</vt:lpstr>
      <vt:lpstr>Outline of Presentation</vt:lpstr>
      <vt:lpstr>Background</vt:lpstr>
      <vt:lpstr>Current State of Nigeria’s Economy </vt:lpstr>
      <vt:lpstr>PowerPoint Presentation</vt:lpstr>
      <vt:lpstr>Pathways linking economy and health</vt:lpstr>
      <vt:lpstr>Economy and Heath</vt:lpstr>
      <vt:lpstr>Maternal and Child Health</vt:lpstr>
      <vt:lpstr>Current state of MCH in Nigeria</vt:lpstr>
      <vt:lpstr>Impact of MCH on economy</vt:lpstr>
      <vt:lpstr>PowerPoint Presentation</vt:lpstr>
      <vt:lpstr>Impact of economic decline on MCH</vt:lpstr>
      <vt:lpstr>Effects of economic shocks on MCH: Lessons from 2008 global financial crisis </vt:lpstr>
      <vt:lpstr>Effects of economic shocks on MCH: Lessons from  2008 global financial crisis </vt:lpstr>
      <vt:lpstr>PowerPoint Presentation</vt:lpstr>
      <vt:lpstr>PowerPoint Presentation</vt:lpstr>
      <vt:lpstr>Food for Thought </vt:lpstr>
      <vt:lpstr>What can be done to mitigate the impact of economy  on MCH?</vt:lpstr>
      <vt:lpstr>What can be done to mitigate the impact of economy  on MCH?</vt:lpstr>
      <vt:lpstr>What can be done to mitigate the impact of economy on MCH?</vt:lpstr>
      <vt:lpstr>What can be done to mitigate the impact on MCH?</vt:lpstr>
      <vt:lpstr>What can be done to mitigate the impact of economy  on MCH?</vt:lpstr>
      <vt:lpstr>PowerPoint Presentation</vt:lpstr>
      <vt:lpstr>HOW TO SUSTAIN QUAILTY MATERNAL AND CHILD CARE IN A CHALLENGING ECONOMY LIKE NIGERIA </vt:lpstr>
      <vt:lpstr>HOW TO SUSTAIN QUAILTY MATERNAL AND CHILD CARE IN A CHALLENGING ECONOMY LIKE NIGERIA-1 </vt:lpstr>
      <vt:lpstr>HOW TO SUSTAIN QUAILTY MATERNAL AND CHILD CARE IN A CHALLENGING ECONOMY LIKE NIGERIA-2</vt:lpstr>
      <vt:lpstr>HOW TO SUSTAIN QUAILTY MATERNAL AND CHILD CARE IN A CHALLENGING ECONOMY LIKE NIGERIA-3 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Otobo Ujah</dc:creator>
  <cp:lastModifiedBy>TETFUND</cp:lastModifiedBy>
  <cp:revision>177</cp:revision>
  <dcterms:created xsi:type="dcterms:W3CDTF">2024-09-09T15:07:28Z</dcterms:created>
  <dcterms:modified xsi:type="dcterms:W3CDTF">2024-11-27T21:54:44Z</dcterms:modified>
</cp:coreProperties>
</file>